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0"/>
  </p:notesMasterIdLst>
  <p:sldIdLst>
    <p:sldId id="402" r:id="rId5"/>
    <p:sldId id="528" r:id="rId6"/>
    <p:sldId id="514" r:id="rId7"/>
    <p:sldId id="507" r:id="rId8"/>
    <p:sldId id="508" r:id="rId9"/>
    <p:sldId id="511" r:id="rId10"/>
    <p:sldId id="513" r:id="rId11"/>
    <p:sldId id="302" r:id="rId12"/>
    <p:sldId id="506" r:id="rId13"/>
    <p:sldId id="512" r:id="rId14"/>
    <p:sldId id="501" r:id="rId15"/>
    <p:sldId id="509" r:id="rId16"/>
    <p:sldId id="306" r:id="rId17"/>
    <p:sldId id="441" r:id="rId18"/>
    <p:sldId id="523" r:id="rId19"/>
    <p:sldId id="510" r:id="rId20"/>
    <p:sldId id="515" r:id="rId21"/>
    <p:sldId id="520" r:id="rId22"/>
    <p:sldId id="522" r:id="rId23"/>
    <p:sldId id="521" r:id="rId24"/>
    <p:sldId id="516" r:id="rId25"/>
    <p:sldId id="307" r:id="rId26"/>
    <p:sldId id="267" r:id="rId27"/>
    <p:sldId id="472" r:id="rId28"/>
    <p:sldId id="43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B3A12E4-4AF6-9D4D-AF28-838483B0A765}">
          <p14:sldIdLst>
            <p14:sldId id="402"/>
            <p14:sldId id="528"/>
            <p14:sldId id="514"/>
            <p14:sldId id="507"/>
          </p14:sldIdLst>
        </p14:section>
        <p14:section name="Taxes" id="{F2273FEB-D142-4748-B27B-875CD16A5FBF}">
          <p14:sldIdLst>
            <p14:sldId id="508"/>
            <p14:sldId id="511"/>
            <p14:sldId id="513"/>
            <p14:sldId id="302"/>
          </p14:sldIdLst>
        </p14:section>
        <p14:section name="Intersectionality" id="{6D2B58EB-4C96-4541-A8EC-A77297978621}">
          <p14:sldIdLst>
            <p14:sldId id="506"/>
            <p14:sldId id="512"/>
            <p14:sldId id="501"/>
          </p14:sldIdLst>
        </p14:section>
        <p14:section name="Compounding Barriers and Benefits" id="{E7F14F6D-FE95-9C4D-A3BC-E2C6E72B93A4}">
          <p14:sldIdLst>
            <p14:sldId id="509"/>
            <p14:sldId id="306"/>
            <p14:sldId id="441"/>
            <p14:sldId id="523"/>
          </p14:sldIdLst>
        </p14:section>
        <p14:section name="Research Approaches" id="{27753F66-790D-7E49-952E-88EB4A6ADC9B}">
          <p14:sldIdLst>
            <p14:sldId id="510"/>
            <p14:sldId id="515"/>
            <p14:sldId id="520"/>
            <p14:sldId id="522"/>
            <p14:sldId id="521"/>
            <p14:sldId id="516"/>
            <p14:sldId id="307"/>
            <p14:sldId id="267"/>
          </p14:sldIdLst>
        </p14:section>
        <p14:section name="Closing" id="{C208692D-3215-9645-9959-AB94BC2FF981}">
          <p14:sldIdLst>
            <p14:sldId id="472"/>
            <p14:sldId id="4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FF4F00"/>
    <a:srgbClr val="FF2D80"/>
    <a:srgbClr val="FFFF00"/>
    <a:srgbClr val="00B0F0"/>
    <a:srgbClr val="FFFC00"/>
    <a:srgbClr val="5D499E"/>
    <a:srgbClr val="E71880"/>
    <a:srgbClr val="E5EEE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7" d="100"/>
          <a:sy n="117" d="100"/>
        </p:scale>
        <p:origin x="8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 Disability $</c:v>
                </c:pt>
              </c:strCache>
            </c:strRef>
          </c:tx>
          <c:spPr>
            <a:solidFill>
              <a:srgbClr val="FF9300"/>
            </a:solidFill>
            <a:ln>
              <a:solidFill>
                <a:schemeClr val="accent6"/>
              </a:solidFill>
            </a:ln>
            <a:effectLst/>
          </c:spPr>
          <c:invertIfNegative val="0"/>
          <c:cat>
            <c:strRef>
              <c:f>Sheet1!$A$2:$A$5</c:f>
              <c:strCache>
                <c:ptCount val="4"/>
                <c:pt idx="0">
                  <c:v>White</c:v>
                </c:pt>
                <c:pt idx="1">
                  <c:v>Black</c:v>
                </c:pt>
                <c:pt idx="2">
                  <c:v>Latinx</c:v>
                </c:pt>
                <c:pt idx="3">
                  <c:v>Total</c:v>
                </c:pt>
              </c:strCache>
            </c:strRef>
          </c:cat>
          <c:val>
            <c:numRef>
              <c:f>Sheet1!$B$2:$B$5</c:f>
              <c:numCache>
                <c:formatCode>"$"#,##0_);[Red]\("$"#,##0\)</c:formatCode>
                <c:ptCount val="4"/>
                <c:pt idx="0">
                  <c:v>27100</c:v>
                </c:pt>
                <c:pt idx="1">
                  <c:v>1282</c:v>
                </c:pt>
                <c:pt idx="2">
                  <c:v>13340</c:v>
                </c:pt>
                <c:pt idx="3">
                  <c:v>14180</c:v>
                </c:pt>
              </c:numCache>
            </c:numRef>
          </c:val>
          <c:extLst>
            <c:ext xmlns:c16="http://schemas.microsoft.com/office/drawing/2014/chart" uri="{C3380CC4-5D6E-409C-BE32-E72D297353CC}">
              <c16:uniqueId val="{00000000-53B5-4745-B3E9-040A39BC4804}"/>
            </c:ext>
          </c:extLst>
        </c:ser>
        <c:ser>
          <c:idx val="1"/>
          <c:order val="1"/>
          <c:tx>
            <c:strRef>
              <c:f>Sheet1!$C$1</c:f>
              <c:strCache>
                <c:ptCount val="1"/>
                <c:pt idx="0">
                  <c:v>No Disability $</c:v>
                </c:pt>
              </c:strCache>
            </c:strRef>
          </c:tx>
          <c:spPr>
            <a:pattFill prst="dkUpDiag">
              <a:fgClr>
                <a:srgbClr val="FF2D80"/>
              </a:fgClr>
              <a:bgClr>
                <a:schemeClr val="accent6">
                  <a:lumMod val="60000"/>
                  <a:lumOff val="40000"/>
                </a:schemeClr>
              </a:bgClr>
            </a:pattFill>
            <a:ln>
              <a:solidFill>
                <a:schemeClr val="tx1"/>
              </a:solidFill>
            </a:ln>
            <a:effectLst/>
          </c:spPr>
          <c:invertIfNegative val="0"/>
          <c:cat>
            <c:strRef>
              <c:f>Sheet1!$A$2:$A$5</c:f>
              <c:strCache>
                <c:ptCount val="4"/>
                <c:pt idx="0">
                  <c:v>White</c:v>
                </c:pt>
                <c:pt idx="1">
                  <c:v>Black</c:v>
                </c:pt>
                <c:pt idx="2">
                  <c:v>Latinx</c:v>
                </c:pt>
                <c:pt idx="3">
                  <c:v>Total</c:v>
                </c:pt>
              </c:strCache>
            </c:strRef>
          </c:cat>
          <c:val>
            <c:numRef>
              <c:f>Sheet1!$C$2:$C$5</c:f>
              <c:numCache>
                <c:formatCode>"$"#,##0_);[Red]\("$"#,##0\)</c:formatCode>
                <c:ptCount val="4"/>
                <c:pt idx="0">
                  <c:v>132400</c:v>
                </c:pt>
                <c:pt idx="1">
                  <c:v>14321</c:v>
                </c:pt>
                <c:pt idx="2">
                  <c:v>19800</c:v>
                </c:pt>
                <c:pt idx="3">
                  <c:v>83985</c:v>
                </c:pt>
              </c:numCache>
            </c:numRef>
          </c:val>
          <c:extLst>
            <c:ext xmlns:c16="http://schemas.microsoft.com/office/drawing/2014/chart" uri="{C3380CC4-5D6E-409C-BE32-E72D297353CC}">
              <c16:uniqueId val="{00000001-53B5-4745-B3E9-040A39BC4804}"/>
            </c:ext>
          </c:extLst>
        </c:ser>
        <c:dLbls>
          <c:showLegendKey val="0"/>
          <c:showVal val="0"/>
          <c:showCatName val="0"/>
          <c:showSerName val="0"/>
          <c:showPercent val="0"/>
          <c:showBubbleSize val="0"/>
        </c:dLbls>
        <c:gapWidth val="50"/>
        <c:overlap val="-7"/>
        <c:axId val="425647423"/>
        <c:axId val="425292223"/>
      </c:barChart>
      <c:catAx>
        <c:axId val="4256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25292223"/>
        <c:crosses val="autoZero"/>
        <c:auto val="1"/>
        <c:lblAlgn val="ctr"/>
        <c:lblOffset val="100"/>
        <c:noMultiLvlLbl val="0"/>
      </c:catAx>
      <c:valAx>
        <c:axId val="425292223"/>
        <c:scaling>
          <c:orientation val="minMax"/>
          <c:max val="150000"/>
          <c:min val="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647423"/>
        <c:crosses val="autoZero"/>
        <c:crossBetween val="between"/>
        <c:majorUnit val="25000"/>
        <c:minorUnit val="5000"/>
      </c:valAx>
      <c:spPr>
        <a:noFill/>
        <a:ln>
          <a:noFill/>
        </a:ln>
        <a:effectLst/>
      </c:spPr>
    </c:plotArea>
    <c:legend>
      <c:legendPos val="tr"/>
      <c:layout>
        <c:manualLayout>
          <c:xMode val="edge"/>
          <c:yMode val="edge"/>
          <c:x val="0.48081083626898491"/>
          <c:y val="6.4563462949376371E-2"/>
          <c:w val="0.37036969154587918"/>
          <c:h val="0.19309744022276015"/>
        </c:manualLayout>
      </c:layout>
      <c:overlay val="1"/>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alistapart.com/article/a-new-way-to-listen/" TargetMode="External"/><Relationship Id="rId3" Type="http://schemas.openxmlformats.org/officeDocument/2006/relationships/hyperlink" Target="https://indiyoung.com/explanations-problem-space/" TargetMode="External"/><Relationship Id="rId7" Type="http://schemas.openxmlformats.org/officeDocument/2006/relationships/hyperlink" Target="https://uxdesign.cc/its-not-an-interview-it-s-a-listening-session-c379c0043938"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indiyoung.com/demo-listening-sessions/" TargetMode="External"/><Relationship Id="rId5" Type="http://schemas.openxmlformats.org/officeDocument/2006/relationships/hyperlink" Target="https://medium.com/inclusive-software/listening-deeply-fe55ac43bd32" TargetMode="External"/><Relationship Id="rId4" Type="http://schemas.openxmlformats.org/officeDocument/2006/relationships/hyperlink" Target="https://indiyoung.com/explanations-listening/" TargetMode="External"/><Relationship Id="rId9" Type="http://schemas.openxmlformats.org/officeDocument/2006/relationships/hyperlink" Target="https://fluidhive.com/dt101-6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edium.com/u/a824bf75d044?source=post_page-----1d670cef657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sign-justice.pubpub.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mericanprogress.org/article/how-to-address-the-administrative-burdens-of-accessing-the-safety-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a:p>
        </p:txBody>
      </p:sp>
    </p:spTree>
    <p:extLst>
      <p:ext uri="{BB962C8B-B14F-4D97-AF65-F5344CB8AC3E}">
        <p14:creationId xmlns:p14="http://schemas.microsoft.com/office/powerpoint/2010/main" val="4146551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Updated from Andrea </a:t>
            </a:r>
            <a:r>
              <a:rPr lang="en-US" sz="1600" err="1"/>
              <a:t>Urqueta</a:t>
            </a:r>
            <a:r>
              <a:rPr lang="en-US" sz="1600"/>
              <a:t> Alfaro’s work.</a:t>
            </a:r>
          </a:p>
          <a:p>
            <a:r>
              <a:rPr lang="en-US" sz="1600"/>
              <a:t>https://</a:t>
            </a:r>
            <a:r>
              <a:rPr lang="en-US" sz="1600" err="1"/>
              <a:t>data.census.gov</a:t>
            </a:r>
            <a:r>
              <a:rPr lang="en-US" sz="1600"/>
              <a:t>/table/ACSST1Y2022.S1810?q=S1810:%20Disability%20Characteristics</a:t>
            </a:r>
          </a:p>
          <a:p>
            <a:r>
              <a:rPr lang="en-US" sz="1600"/>
              <a:t>U.S. Census Bureau, 2022 American Community Survey 1-Year Estimates (Table S1810)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4254187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a:p>
        </p:txBody>
      </p:sp>
    </p:spTree>
    <p:extLst>
      <p:ext uri="{BB962C8B-B14F-4D97-AF65-F5344CB8AC3E}">
        <p14:creationId xmlns:p14="http://schemas.microsoft.com/office/powerpoint/2010/main" val="231914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Teaching for Diversity and Social Justice, Second Edition </a:t>
            </a:r>
            <a:r>
              <a:rPr lang="en-US" i="1"/>
              <a:t>by </a:t>
            </a:r>
            <a:r>
              <a:rPr lang="en-US"/>
              <a:t>Routledge 2007</a:t>
            </a:r>
            <a:br>
              <a:rPr lang="en-US"/>
            </a:br>
            <a:r>
              <a:rPr lang="en-US" i="1"/>
              <a:t>from</a:t>
            </a:r>
            <a:r>
              <a:rPr lang="en-US"/>
              <a:t> https://</a:t>
            </a:r>
            <a:r>
              <a:rPr lang="en-US" err="1"/>
              <a:t>www.deanza.edu</a:t>
            </a:r>
            <a:r>
              <a:rPr lang="en-US"/>
              <a:t>/faculty/</a:t>
            </a:r>
            <a:r>
              <a:rPr lang="en-US" err="1"/>
              <a:t>lewisjulie</a:t>
            </a:r>
            <a:r>
              <a:rPr lang="en-US"/>
              <a:t>/</a:t>
            </a:r>
            <a:r>
              <a:rPr lang="en-US" err="1"/>
              <a:t>MOD.pdf</a:t>
            </a:r>
            <a:endParaRPr lang="en-US"/>
          </a:p>
        </p:txBody>
      </p:sp>
      <p:sp>
        <p:nvSpPr>
          <p:cNvPr id="4" name="Slide Number Placeholder 3"/>
          <p:cNvSpPr>
            <a:spLocks noGrp="1"/>
          </p:cNvSpPr>
          <p:nvPr>
            <p:ph type="sldNum" sz="quarter" idx="5"/>
          </p:nvPr>
        </p:nvSpPr>
        <p:spPr/>
        <p:txBody>
          <a:bodyPr/>
          <a:lstStyle/>
          <a:p>
            <a:fld id="{5F24E1A0-8E0F-084D-945F-D47074D69E5A}" type="slidenum">
              <a:rPr lang="en-US" smtClean="0"/>
              <a:t>13</a:t>
            </a:fld>
            <a:endParaRPr lang="en-US"/>
          </a:p>
        </p:txBody>
      </p:sp>
    </p:spTree>
    <p:extLst>
      <p:ext uri="{BB962C8B-B14F-4D97-AF65-F5344CB8AC3E}">
        <p14:creationId xmlns:p14="http://schemas.microsoft.com/office/powerpoint/2010/main" val="98600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Source: National Disability Institute Analysis of U.S. Census Bureau (2019) Survey of Income and Program Participation Microdata, 2014 Panel, Wave 4. https://</a:t>
            </a:r>
            <a:r>
              <a:rPr lang="en-US" sz="1200" err="1"/>
              <a:t>www.nationaldisabilityinstitute.org</a:t>
            </a:r>
            <a:r>
              <a:rPr lang="en-US" sz="1200"/>
              <a:t>/wp-content/uploads/2020/08/race-ethnicity-and-disability-financial-</a:t>
            </a:r>
            <a:r>
              <a:rPr lang="en-US" sz="1200" err="1"/>
              <a:t>impact.pdf</a:t>
            </a:r>
            <a:endParaRPr lang="en-US" sz="1200"/>
          </a:p>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a:p>
        </p:txBody>
      </p:sp>
    </p:spTree>
    <p:extLst>
      <p:ext uri="{BB962C8B-B14F-4D97-AF65-F5344CB8AC3E}">
        <p14:creationId xmlns:p14="http://schemas.microsoft.com/office/powerpoint/2010/main" val="2787590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Sources</a:t>
            </a:r>
          </a:p>
          <a:p>
            <a:pPr marL="171450" indent="-171450">
              <a:buFont typeface="Arial" panose="020B0604020202020204" pitchFamily="34" charset="0"/>
              <a:buChar char="•"/>
            </a:pPr>
            <a:r>
              <a:rPr lang="en-US"/>
              <a:t>Crawford, Kirk; Spiel, Katta; Hamidi, </a:t>
            </a:r>
            <a:r>
              <a:rPr lang="en-US" err="1"/>
              <a:t>Foad</a:t>
            </a:r>
            <a:r>
              <a:rPr lang="en-US"/>
              <a:t>. October 2023. Complex Dynamics: Disability, Assistive Technology, and the LGBTQIA+ Community Center Experience in the United States. ASSETS ‘23.</a:t>
            </a:r>
          </a:p>
          <a:p>
            <a:pPr marL="171450" indent="-171450">
              <a:buFont typeface="Arial" panose="020B0604020202020204" pitchFamily="34" charset="0"/>
              <a:buChar char="•"/>
            </a:pPr>
            <a:r>
              <a:rPr lang="en-US"/>
              <a:t>Harrington, Christina; </a:t>
            </a:r>
            <a:r>
              <a:rPr lang="en-US" err="1"/>
              <a:t>Moharana</a:t>
            </a:r>
            <a:r>
              <a:rPr lang="en-US"/>
              <a:t>, </a:t>
            </a:r>
            <a:r>
              <a:rPr lang="en-US" err="1"/>
              <a:t>Sanika</a:t>
            </a:r>
            <a:r>
              <a:rPr lang="en-US"/>
              <a:t>; Desai, </a:t>
            </a:r>
            <a:r>
              <a:rPr lang="en-US" err="1"/>
              <a:t>Aashaka</a:t>
            </a:r>
            <a:r>
              <a:rPr lang="en-US"/>
              <a:t>; Spencer Ross, Anne; Lewis, </a:t>
            </a:r>
            <a:r>
              <a:rPr lang="en-US" err="1"/>
              <a:t>Aaleyah</a:t>
            </a:r>
            <a:r>
              <a:rPr lang="en-US"/>
              <a:t>; </a:t>
            </a:r>
            <a:r>
              <a:rPr lang="en-US" err="1"/>
              <a:t>Mankoff</a:t>
            </a:r>
            <a:r>
              <a:rPr lang="en-US"/>
              <a:t>, Jennifer. October 2023. Working at the Intersection of Race, Disability, and Accessibility. ASSETS ‘23.</a:t>
            </a:r>
          </a:p>
          <a:p>
            <a:pPr marL="171450" indent="-171450">
              <a:buFont typeface="Arial" panose="020B0604020202020204" pitchFamily="34" charset="0"/>
              <a:buChar char="•"/>
            </a:pPr>
            <a:r>
              <a:rPr lang="en-US"/>
              <a:t>Esposito, Jennifer; Evans-Winters, Venus. 2022. Introduction to Intersectional Qualitative Research. Sage Publications.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15</a:t>
            </a:fld>
            <a:endParaRPr lang="en-US"/>
          </a:p>
        </p:txBody>
      </p:sp>
    </p:spTree>
    <p:extLst>
      <p:ext uri="{BB962C8B-B14F-4D97-AF65-F5344CB8AC3E}">
        <p14:creationId xmlns:p14="http://schemas.microsoft.com/office/powerpoint/2010/main" val="391654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16</a:t>
            </a:fld>
            <a:endParaRPr lang="en-US"/>
          </a:p>
        </p:txBody>
      </p:sp>
    </p:spTree>
    <p:extLst>
      <p:ext uri="{BB962C8B-B14F-4D97-AF65-F5344CB8AC3E}">
        <p14:creationId xmlns:p14="http://schemas.microsoft.com/office/powerpoint/2010/main" val="108202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“…equity means recognizing that we do not all start from the same place and must acknowledge and make adjustments to imbalances. The process is ongoing, requiring us to identify and overcome intentional and unintentional barriers arising from bias or systemic structures.” (https://</a:t>
            </a:r>
            <a:r>
              <a:rPr lang="en-US" err="1"/>
              <a:t>www.naceweb.org</a:t>
            </a:r>
            <a:r>
              <a:rPr lang="en-US"/>
              <a:t>/about-us/equity-definition/)</a:t>
            </a:r>
          </a:p>
          <a:p>
            <a:endParaRPr lang="en-US"/>
          </a:p>
          <a:p>
            <a:r>
              <a:rPr lang="en-US"/>
              <a:t>“equity tax” (akin to disability tax) refers to the time, money, and energy (burdens, barriers, hardships, etc.) that impact an individual’s experience and outcome.</a:t>
            </a:r>
          </a:p>
          <a:p>
            <a:endParaRPr lang="en-US"/>
          </a:p>
          <a:p>
            <a:r>
              <a:rPr lang="en-US"/>
              <a:t>In our systems we might pay lawyers, doctors, and businesspeople more, thinking that their calendars are hard to get time on and they are paid (worth) more per hour.</a:t>
            </a:r>
          </a:p>
          <a:p>
            <a:endParaRPr lang="en-US"/>
          </a:p>
          <a:p>
            <a:r>
              <a:rPr lang="en-US"/>
              <a:t>In equitable practices, we see to acknowledge, adjust, and overcome barriers from systemic inequities. For example, a person may work a minimum wage job and be happy for the extra money from participating in research, but that is time away from caring for their children or elders. A disabled person with cognitive considerations may need to endure a migraine or spend the rest of the day in bed if they participate.</a:t>
            </a:r>
          </a:p>
          <a:p>
            <a:endParaRPr lang="en-US"/>
          </a:p>
          <a:p>
            <a:r>
              <a:rPr lang="en-US"/>
              <a:t>Having these traditionally excluded perspectives represented in research so that organizations may learn from them is especially valuable to civic systems tasked with serving all people not just those who can afford to participate.</a:t>
            </a:r>
          </a:p>
          <a:p>
            <a:endParaRPr lang="en-US"/>
          </a:p>
          <a:p>
            <a:r>
              <a:rPr lang="en-US"/>
              <a:t>Paying everyone the same rate is one solution, as $150 means more to the 'barriered' person than it does to the privileged, and I understand that as a good way of being fair. It's just that we may find some individuals that experience greater barriers, and we may need to accommodate, be it through more time + more incentive, or breaking up sessions into more than one time as well as more incentive. </a:t>
            </a:r>
          </a:p>
          <a:p>
            <a:endParaRPr lang="en-US"/>
          </a:p>
          <a:p>
            <a:r>
              <a:rPr lang="en-US"/>
              <a:t>We won't know until we see who we are able to recruit. My sense is that many of the most impacted won't be able to find the recruiting opportunities, just as one participant of immigrant parents said that her parents wouldn't participate or trust enough to give honest answers.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a:p>
        </p:txBody>
      </p:sp>
    </p:spTree>
    <p:extLst>
      <p:ext uri="{BB962C8B-B14F-4D97-AF65-F5344CB8AC3E}">
        <p14:creationId xmlns:p14="http://schemas.microsoft.com/office/powerpoint/2010/main" val="2649268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a:p>
        </p:txBody>
      </p:sp>
    </p:spTree>
    <p:extLst>
      <p:ext uri="{BB962C8B-B14F-4D97-AF65-F5344CB8AC3E}">
        <p14:creationId xmlns:p14="http://schemas.microsoft.com/office/powerpoint/2010/main" val="1671296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a:p>
        </p:txBody>
      </p:sp>
    </p:spTree>
    <p:extLst>
      <p:ext uri="{BB962C8B-B14F-4D97-AF65-F5344CB8AC3E}">
        <p14:creationId xmlns:p14="http://schemas.microsoft.com/office/powerpoint/2010/main" val="371274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spcBef>
                <a:spcPts val="0"/>
              </a:spcBef>
              <a:spcAft>
                <a:spcPts val="1200"/>
              </a:spcAft>
              <a:buNone/>
            </a:pPr>
            <a:r>
              <a:rPr lang="en-US" sz="1200" b="1"/>
              <a:t>Listening sessions </a:t>
            </a:r>
            <a:r>
              <a:rPr lang="en-US" sz="1200"/>
              <a:t>resemble unstructured interviews. In a listening session the researcher doesn’t take notes, they record the conversation, so they can pay rapt attention to the participant, noticing if the participant is at interior cognition or not and prompt them there if needed. The researcher aims to build trust and help the participant feel comfortable communicating candidly. The goal of listening sessions is to explore the purpose of the participant, looking for inner thinking, reactions, and guiding principles. This process seeks to identify thinking styles, which are similar to commonly used personas but without the emphasis on demographics. Thinking styles are used to cultivate cognitive empathy and awareness, to better serve the spectrum of human experience.</a:t>
            </a:r>
          </a:p>
          <a:p>
            <a:pPr marL="9525" indent="0">
              <a:spcBef>
                <a:spcPts val="0"/>
              </a:spcBef>
              <a:spcAft>
                <a:spcPts val="1200"/>
              </a:spcAft>
              <a:buNone/>
            </a:pPr>
            <a:endParaRPr lang="en-US" sz="1200"/>
          </a:p>
          <a:p>
            <a:pPr marL="9525" indent="0">
              <a:spcBef>
                <a:spcPts val="0"/>
              </a:spcBef>
              <a:spcAft>
                <a:spcPts val="1200"/>
              </a:spcAft>
              <a:buNone/>
            </a:pPr>
            <a:r>
              <a:rPr lang="en-US" sz="1200"/>
              <a:t>Resources</a:t>
            </a:r>
            <a:endParaRPr lang="en-US" sz="1200" b="1" u="sng">
              <a:solidFill>
                <a:srgbClr val="1F3763"/>
              </a:solidFill>
              <a:effectLst/>
              <a:latin typeface="Arial Narrow" panose="020B0604020202020204" pitchFamily="34" charset="0"/>
              <a:ea typeface="Yu Gothic Light" panose="020B0300000000000000" pitchFamily="34" charset="-128"/>
              <a:cs typeface="Times New Roman" panose="02020603050405020304" pitchFamily="18"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(2015). </a:t>
            </a:r>
            <a:r>
              <a:rPr lang="en-US" sz="1200" i="1">
                <a:solidFill>
                  <a:srgbClr val="000000"/>
                </a:solidFill>
                <a:effectLst/>
                <a:latin typeface="Arial" panose="020B0604020202020204" pitchFamily="34" charset="0"/>
                <a:ea typeface="Calibri" panose="020F0502020204030204" pitchFamily="34" charset="0"/>
              </a:rPr>
              <a:t>Practical Empathy: For Collaboration and Creativity in Your Work</a:t>
            </a:r>
            <a:r>
              <a:rPr lang="en-US" sz="1200">
                <a:solidFill>
                  <a:srgbClr val="000000"/>
                </a:solidFill>
                <a:effectLst/>
                <a:latin typeface="Arial" panose="020B0604020202020204" pitchFamily="34" charset="0"/>
                <a:ea typeface="Calibri" panose="020F0502020204030204" pitchFamily="34" charset="0"/>
              </a:rPr>
              <a:t>. Rosenfeld Media. ISBN-13: 978-1933820484</a:t>
            </a: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(June 17, 2022). </a:t>
            </a:r>
            <a:r>
              <a:rPr lang="en-US" sz="1200" i="1">
                <a:solidFill>
                  <a:srgbClr val="000000"/>
                </a:solidFill>
                <a:effectLst/>
                <a:latin typeface="Arial" panose="020B0604020202020204" pitchFamily="34" charset="0"/>
                <a:ea typeface="Calibri" panose="020F0502020204030204" pitchFamily="34" charset="0"/>
              </a:rPr>
              <a:t>Time to Listen.</a:t>
            </a:r>
            <a:r>
              <a:rPr lang="en-US" sz="1200">
                <a:solidFill>
                  <a:srgbClr val="000000"/>
                </a:solidFill>
                <a:effectLst/>
                <a:latin typeface="Arial" panose="020B0604020202020204" pitchFamily="34" charset="0"/>
                <a:ea typeface="Calibri" panose="020F0502020204030204" pitchFamily="34" charset="0"/>
              </a:rPr>
              <a:t> Indi Young Books. ISBN-13: 978-1944627119</a:t>
            </a: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(2018). </a:t>
            </a:r>
            <a:r>
              <a:rPr lang="en-US" sz="1200" i="1">
                <a:solidFill>
                  <a:srgbClr val="000000"/>
                </a:solidFill>
                <a:effectLst/>
                <a:latin typeface="Arial" panose="020B0604020202020204" pitchFamily="34" charset="0"/>
                <a:ea typeface="Calibri" panose="020F0502020204030204" pitchFamily="34" charset="0"/>
              </a:rPr>
              <a:t>Why Problem Space. </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3"/>
              </a:rPr>
              <a:t>https://indiyoung.com/explanations-problem-space/</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(2018). </a:t>
            </a:r>
            <a:r>
              <a:rPr lang="en-US" sz="1200" i="1">
                <a:solidFill>
                  <a:srgbClr val="000000"/>
                </a:solidFill>
                <a:effectLst/>
                <a:latin typeface="Arial" panose="020B0604020202020204" pitchFamily="34" charset="0"/>
                <a:ea typeface="Calibri" panose="020F0502020204030204" pitchFamily="34" charset="0"/>
              </a:rPr>
              <a:t>Listening Deeply.</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4"/>
              </a:rPr>
              <a:t>https://indiyoung.com/explanations-listening/</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(2018). </a:t>
            </a:r>
            <a:r>
              <a:rPr lang="en-US" sz="1200" i="1">
                <a:solidFill>
                  <a:srgbClr val="000000"/>
                </a:solidFill>
                <a:effectLst/>
                <a:latin typeface="Arial" panose="020B0604020202020204" pitchFamily="34" charset="0"/>
                <a:ea typeface="Calibri" panose="020F0502020204030204" pitchFamily="34" charset="0"/>
              </a:rPr>
              <a:t>Listening Deeply.</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5"/>
              </a:rPr>
              <a:t>https://medium.com/inclusive-software/listening-deeply-fe55ac43bd32</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Demo Listening Sessions</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6"/>
              </a:rPr>
              <a:t>https://indiyoung.com/demo-listening-sessions/</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Huang, Linde (August 2, 2019). </a:t>
            </a:r>
            <a:r>
              <a:rPr lang="en-US" sz="1200" i="1">
                <a:solidFill>
                  <a:srgbClr val="000000"/>
                </a:solidFill>
                <a:effectLst/>
                <a:latin typeface="Arial" panose="020B0604020202020204" pitchFamily="34" charset="0"/>
                <a:ea typeface="Calibri" panose="020F0502020204030204" pitchFamily="34" charset="0"/>
              </a:rPr>
              <a:t>It’s not an interview, it’s a listening session.</a:t>
            </a:r>
            <a:r>
              <a:rPr lang="en-US" sz="1200">
                <a:solidFill>
                  <a:srgbClr val="000000"/>
                </a:solidFill>
                <a:effectLst/>
                <a:latin typeface="Arial" panose="020B0604020202020204" pitchFamily="34" charset="0"/>
                <a:ea typeface="Calibri" panose="020F0502020204030204" pitchFamily="34" charset="0"/>
              </a:rPr>
              <a:t> UX Collective.</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7"/>
              </a:rPr>
              <a:t>https://uxdesign.cc/its-not-an-interview-it-s-a-listening-session-c379c0043938</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a:solidFill>
                  <a:srgbClr val="000000"/>
                </a:solidFill>
                <a:effectLst/>
                <a:latin typeface="Arial" panose="020B0604020202020204" pitchFamily="34" charset="0"/>
                <a:ea typeface="Calibri" panose="020F0502020204030204" pitchFamily="34" charset="0"/>
              </a:rPr>
              <a:t>Young, Indi (February 17, 2015). </a:t>
            </a:r>
            <a:r>
              <a:rPr lang="en-US" sz="1200" i="1">
                <a:solidFill>
                  <a:srgbClr val="000000"/>
                </a:solidFill>
                <a:effectLst/>
                <a:latin typeface="Arial" panose="020B0604020202020204" pitchFamily="34" charset="0"/>
                <a:ea typeface="Calibri" panose="020F0502020204030204" pitchFamily="34" charset="0"/>
              </a:rPr>
              <a:t>A New Way to Listen.</a:t>
            </a:r>
            <a:r>
              <a:rPr lang="en-US" sz="1200">
                <a:solidFill>
                  <a:srgbClr val="000000"/>
                </a:solidFill>
                <a:effectLst/>
                <a:latin typeface="Arial" panose="020B0604020202020204" pitchFamily="34" charset="0"/>
                <a:ea typeface="Calibri" panose="020F0502020204030204" pitchFamily="34" charset="0"/>
              </a:rPr>
              <a:t> A List Apart.</a:t>
            </a:r>
            <a:br>
              <a:rPr lang="en-US" sz="1200">
                <a:solidFill>
                  <a:srgbClr val="000000"/>
                </a:solidFill>
                <a:effectLst/>
                <a:latin typeface="Arial" panose="020B0604020202020204" pitchFamily="34" charset="0"/>
                <a:ea typeface="Calibri" panose="020F0502020204030204" pitchFamily="34" charset="0"/>
              </a:rPr>
            </a:br>
            <a:r>
              <a:rPr lang="en-US" sz="1200" u="sng">
                <a:solidFill>
                  <a:srgbClr val="000000"/>
                </a:solidFill>
                <a:effectLst/>
                <a:latin typeface="Arial" panose="020B0604020202020204" pitchFamily="34" charset="0"/>
                <a:ea typeface="Calibri" panose="020F0502020204030204" pitchFamily="34" charset="0"/>
                <a:hlinkClick r:id="rId8"/>
              </a:rPr>
              <a:t>https://alistapart.com/article/a-new-way-to-listen/</a:t>
            </a:r>
            <a:endParaRPr lang="en-US" sz="120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i="1">
                <a:solidFill>
                  <a:srgbClr val="000000"/>
                </a:solidFill>
                <a:effectLst/>
                <a:latin typeface="Arial" panose="020B0604020202020204" pitchFamily="34" charset="0"/>
                <a:ea typeface="Calibri" panose="020F0502020204030204" pitchFamily="34" charset="0"/>
              </a:rPr>
              <a:t>An overview of listening sessions, and opportunity to dive deeper into a paid course.</a:t>
            </a:r>
            <a:r>
              <a:rPr lang="en-US" sz="1200">
                <a:solidFill>
                  <a:srgbClr val="000000"/>
                </a:solidFill>
                <a:effectLst/>
                <a:latin typeface="Arial" panose="020B0604020202020204" pitchFamily="34" charset="0"/>
                <a:ea typeface="Calibri" panose="020F0502020204030204" pitchFamily="34" charset="0"/>
              </a:rPr>
              <a:t> Fluid Hive Podcast. </a:t>
            </a:r>
            <a:r>
              <a:rPr lang="en-US" sz="1200" u="sng">
                <a:solidFill>
                  <a:srgbClr val="000000"/>
                </a:solidFill>
                <a:effectLst/>
                <a:latin typeface="Arial" panose="020B0604020202020204" pitchFamily="34" charset="0"/>
                <a:ea typeface="Calibri" panose="020F0502020204030204" pitchFamily="34" charset="0"/>
                <a:hlinkClick r:id="rId9"/>
              </a:rPr>
              <a:t>https://fluidhive.com/dt101-64/</a:t>
            </a:r>
            <a:endParaRPr lang="en-US" sz="1200">
              <a:solidFill>
                <a:srgbClr val="000000"/>
              </a:solidFill>
              <a:effectLst/>
              <a:latin typeface="Arial" panose="020B060402020202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a:p>
        </p:txBody>
      </p:sp>
    </p:spTree>
    <p:extLst>
      <p:ext uri="{BB962C8B-B14F-4D97-AF65-F5344CB8AC3E}">
        <p14:creationId xmlns:p14="http://schemas.microsoft.com/office/powerpoint/2010/main" val="327185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lnSpc>
                <a:spcPct val="120000"/>
              </a:lnSpc>
              <a:spcBef>
                <a:spcPts val="150000"/>
              </a:spcBef>
              <a:spcAft>
                <a:spcPts val="1200"/>
              </a:spcAft>
              <a:buNone/>
            </a:pPr>
            <a:r>
              <a:rPr lang="en-US" sz="1200"/>
              <a:t>Sources: https://native-</a:t>
            </a:r>
            <a:r>
              <a:rPr lang="en-US" sz="1200" err="1"/>
              <a:t>land.ca</a:t>
            </a:r>
            <a:br>
              <a:rPr lang="en-US" sz="1200"/>
            </a:br>
            <a:br>
              <a:rPr lang="en-US" sz="1200"/>
            </a:br>
            <a:r>
              <a:rPr lang="en-US" sz="1200"/>
              <a:t>https://</a:t>
            </a:r>
            <a:r>
              <a:rPr lang="en-US" sz="1200" err="1"/>
              <a:t>www.youarehereatx.org</a:t>
            </a:r>
            <a:r>
              <a:rPr lang="en-US" sz="1200"/>
              <a:t>/indigenous-peoples-in-</a:t>
            </a:r>
            <a:r>
              <a:rPr lang="en-US" sz="1200" err="1"/>
              <a:t>austin</a:t>
            </a:r>
            <a:r>
              <a:rPr lang="en-US" sz="1200"/>
              <a:t>/</a:t>
            </a:r>
            <a:br>
              <a:rPr lang="en-US" sz="1200"/>
            </a:br>
            <a:br>
              <a:rPr lang="en-US" sz="1200"/>
            </a:br>
            <a:r>
              <a:rPr lang="en-US" sz="1200"/>
              <a:t>https://</a:t>
            </a:r>
            <a:r>
              <a:rPr lang="en-US" sz="1200" err="1"/>
              <a:t>www.roundrocktexas.gov</a:t>
            </a:r>
            <a:r>
              <a:rPr lang="en-US" sz="1200"/>
              <a:t>/city-departments/planning-and-development-services/historic-preservation-2/historic-round-rock-collection/</a:t>
            </a:r>
            <a:r>
              <a:rPr lang="en-US" sz="1200" err="1"/>
              <a:t>tonkawa-indians</a:t>
            </a:r>
            <a:r>
              <a:rPr lang="en-US" sz="1200"/>
              <a:t>/</a:t>
            </a:r>
            <a:br>
              <a:rPr lang="en-US" sz="1200"/>
            </a:br>
            <a:br>
              <a:rPr lang="en-US" sz="1200"/>
            </a:br>
            <a:r>
              <a:rPr lang="en-US" sz="1200"/>
              <a:t>https://</a:t>
            </a:r>
            <a:r>
              <a:rPr lang="en-US" sz="1200" err="1"/>
              <a:t>tonkawatribe.com</a:t>
            </a:r>
            <a:r>
              <a:rPr lang="en-US" sz="1200"/>
              <a:t>/language-culture/history/</a:t>
            </a:r>
            <a:br>
              <a:rPr lang="en-US" sz="1200"/>
            </a:br>
            <a:br>
              <a:rPr lang="en-US" sz="1200"/>
            </a:br>
            <a:r>
              <a:rPr lang="en-US" sz="1200"/>
              <a:t>https://</a:t>
            </a:r>
            <a:r>
              <a:rPr lang="en-US" sz="1200" err="1"/>
              <a:t>www.tshaonline.org</a:t>
            </a:r>
            <a:r>
              <a:rPr lang="en-US" sz="1200"/>
              <a:t>/handbook/entries/</a:t>
            </a:r>
            <a:r>
              <a:rPr lang="en-US" sz="1200" err="1"/>
              <a:t>sana-indians</a:t>
            </a:r>
            <a:endParaRPr lang="en-US" sz="1200"/>
          </a:p>
          <a:p>
            <a:pPr marL="9525" indent="0">
              <a:lnSpc>
                <a:spcPct val="120000"/>
              </a:lnSpc>
              <a:spcBef>
                <a:spcPts val="150000"/>
              </a:spcBef>
              <a:spcAft>
                <a:spcPts val="1200"/>
              </a:spcAft>
              <a:buNone/>
            </a:pPr>
            <a:endParaRPr lang="en-US" sz="1200"/>
          </a:p>
          <a:p>
            <a:pPr marL="9525" indent="0">
              <a:lnSpc>
                <a:spcPct val="120000"/>
              </a:lnSpc>
              <a:spcBef>
                <a:spcPts val="150000"/>
              </a:spcBef>
              <a:spcAft>
                <a:spcPts val="1200"/>
              </a:spcAft>
              <a:buNone/>
            </a:pPr>
            <a:r>
              <a:rPr lang="en-US" sz="1200"/>
              <a:t>We’re all in communities that owe their very existence to generations from around the world. Those people lent their hopes, dreams, energy, and pains to creating the history we come from. Some were brought against their will, some left homelands in hope of a better life, and some have been on this land for many generations.</a:t>
            </a:r>
          </a:p>
          <a:p>
            <a:pPr marL="9525" indent="0">
              <a:lnSpc>
                <a:spcPct val="120000"/>
              </a:lnSpc>
              <a:spcBef>
                <a:spcPts val="150000"/>
              </a:spcBef>
              <a:spcAft>
                <a:spcPts val="1200"/>
              </a:spcAft>
              <a:buNone/>
            </a:pPr>
            <a:endParaRPr lang="en-US" sz="1200"/>
          </a:p>
          <a:p>
            <a:pPr marL="9525" indent="0">
              <a:lnSpc>
                <a:spcPct val="120000"/>
              </a:lnSpc>
              <a:spcBef>
                <a:spcPts val="150000"/>
              </a:spcBef>
              <a:spcAft>
                <a:spcPts val="1200"/>
              </a:spcAft>
              <a:buNone/>
            </a:pPr>
            <a:r>
              <a:rPr lang="en-US" sz="1200"/>
              <a:t>We must acknowledge what has been buried. Without that context, we uphold systemic inequities that leave many in lives of suffering. Please take a moment to consider the many legacies of violence, displacement, migration, and settlement that bring us together. And please join us in uncovering such truths and use such truths to guide your work towards equitable outcomes.</a:t>
            </a:r>
          </a:p>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a:p>
        </p:txBody>
      </p:sp>
    </p:spTree>
    <p:extLst>
      <p:ext uri="{BB962C8B-B14F-4D97-AF65-F5344CB8AC3E}">
        <p14:creationId xmlns:p14="http://schemas.microsoft.com/office/powerpoint/2010/main" val="1102125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a:p>
        </p:txBody>
      </p:sp>
    </p:spTree>
    <p:extLst>
      <p:ext uri="{BB962C8B-B14F-4D97-AF65-F5344CB8AC3E}">
        <p14:creationId xmlns:p14="http://schemas.microsoft.com/office/powerpoint/2010/main" val="1255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242424"/>
                </a:solidFill>
                <a:effectLst/>
                <a:latin typeface="source-serif-pro"/>
              </a:rPr>
              <a:t> </a:t>
            </a:r>
            <a:r>
              <a:rPr lang="en-US" b="0" i="0" u="none" strike="noStrike">
                <a:solidFill>
                  <a:srgbClr val="1A8917"/>
                </a:solidFill>
                <a:effectLst/>
                <a:latin typeface="source-serif-pro"/>
                <a:hlinkClick r:id="rId3"/>
              </a:rPr>
              <a:t>Sasha Costanza-Chock</a:t>
            </a:r>
            <a:r>
              <a:rPr lang="en-US" b="0" i="0" u="none" strike="noStrike">
                <a:solidFill>
                  <a:srgbClr val="242424"/>
                </a:solidFill>
                <a:effectLst/>
                <a:latin typeface="source-serif-pro"/>
              </a:rPr>
              <a:t>’s </a:t>
            </a:r>
            <a:r>
              <a:rPr lang="en-US" b="0" i="0" u="sng">
                <a:effectLst/>
                <a:latin typeface="source-serif-pro"/>
                <a:hlinkClick r:id="rId4"/>
              </a:rPr>
              <a:t>Design Justice: Community-Led Practices to Build the Worlds We Need</a:t>
            </a:r>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a:p>
        </p:txBody>
      </p:sp>
    </p:spTree>
    <p:extLst>
      <p:ext uri="{BB962C8B-B14F-4D97-AF65-F5344CB8AC3E}">
        <p14:creationId xmlns:p14="http://schemas.microsoft.com/office/powerpoint/2010/main" val="226001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t>Our team explored compounding taxes — encountering many barriers and increased impact — in research for the U.S. Internal Revenue Service (IRS). </a:t>
            </a:r>
          </a:p>
          <a:p>
            <a:endParaRPr lang="en-US" sz="1200"/>
          </a:p>
          <a:p>
            <a:r>
              <a:rPr lang="en-US" sz="1200"/>
              <a:t>Elevate your research practices to consider intersectionality, reduce bias, and better serve human purpose.</a:t>
            </a:r>
          </a:p>
          <a:p>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IRS Office of Online Services (OLS) Inclusive Design Strategy aims to build design capabilities and research practices which include and value the voices and needs of historically under-researched underserved taxpayer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research enabled the IRS to deliver services aligned with a variety of identified taxpayer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indent="0">
              <a:lnSpc>
                <a:spcPct val="110000"/>
              </a:lnSpc>
              <a:buNone/>
            </a:pPr>
            <a:r>
              <a:rPr lang="en-US" sz="1200"/>
              <a:t>Discover how characteristic-related purpose or experiences may impact usability, then provide recommendations to increase usability for all users regardless of user characteristics</a:t>
            </a:r>
          </a:p>
          <a:p>
            <a:pPr marL="0" indent="0">
              <a:lnSpc>
                <a:spcPct val="110000"/>
              </a:lnSpc>
              <a:spcBef>
                <a:spcPts val="150000"/>
              </a:spcBef>
              <a:buNone/>
            </a:pPr>
            <a:r>
              <a:rPr lang="en-US" sz="1200"/>
              <a:t>Attendees will learn techniques:</a:t>
            </a:r>
          </a:p>
          <a:p>
            <a:pPr marL="171450" indent="-171450">
              <a:lnSpc>
                <a:spcPct val="110000"/>
              </a:lnSpc>
              <a:spcBef>
                <a:spcPts val="0"/>
              </a:spcBef>
              <a:buFont typeface="Arial" panose="020B0604020202020204" pitchFamily="34" charset="0"/>
              <a:buChar char="•"/>
            </a:pPr>
            <a:r>
              <a:rPr lang="en-US" sz="1200" b="1"/>
              <a:t>Researchers: </a:t>
            </a:r>
            <a:r>
              <a:rPr lang="en-US" sz="1200"/>
              <a:t>employ equitable recruiting practices, assess intersectional data, novel interview techniques to reduce bias, deliver insights that are actionable and prioritize people and purpose</a:t>
            </a:r>
          </a:p>
          <a:p>
            <a:pPr marL="171450" indent="-171450">
              <a:lnSpc>
                <a:spcPct val="110000"/>
              </a:lnSpc>
              <a:buFont typeface="Arial" panose="020B0604020202020204" pitchFamily="34" charset="0"/>
              <a:buChar char="•"/>
            </a:pPr>
            <a:r>
              <a:rPr lang="en-US" sz="1200" b="1"/>
              <a:t>Designers: </a:t>
            </a:r>
            <a:r>
              <a:rPr lang="en-US" sz="1200"/>
              <a:t>improve experiences through consideration of intersectional needs</a:t>
            </a:r>
          </a:p>
          <a:p>
            <a:pPr marL="171450" indent="-171450">
              <a:lnSpc>
                <a:spcPct val="110000"/>
              </a:lnSpc>
              <a:buFont typeface="Arial" panose="020B0604020202020204" pitchFamily="34" charset="0"/>
              <a:buChar char="•"/>
            </a:pPr>
            <a:r>
              <a:rPr lang="en-US" sz="1200" b="1"/>
              <a:t>Strategists: </a:t>
            </a:r>
            <a:r>
              <a:rPr lang="en-US" sz="1200"/>
              <a:t>assess compounding user needs and prioritize services that reduce barriers</a:t>
            </a:r>
          </a:p>
          <a:p>
            <a:pPr marL="171450" indent="-171450">
              <a:lnSpc>
                <a:spcPct val="110000"/>
              </a:lnSpc>
              <a:buFont typeface="Arial" panose="020B0604020202020204" pitchFamily="34" charset="0"/>
              <a:buChar char="•"/>
            </a:pPr>
            <a:r>
              <a:rPr lang="en-US" sz="1200" b="1"/>
              <a:t>Everyone: </a:t>
            </a:r>
            <a:r>
              <a:rPr lang="en-US" sz="1200"/>
              <a:t>see that humans are gems — disability may be one facet to consider of multi-faceted intersectionality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6FCCDFB8-CE1E-4CEA-A9A7-0392F69410F3}" type="slidenum">
              <a:rPr lang="en-US" smtClean="0"/>
              <a:t>23</a:t>
            </a:fld>
            <a:endParaRPr lang="en-US"/>
          </a:p>
        </p:txBody>
      </p:sp>
    </p:spTree>
    <p:extLst>
      <p:ext uri="{BB962C8B-B14F-4D97-AF65-F5344CB8AC3E}">
        <p14:creationId xmlns:p14="http://schemas.microsoft.com/office/powerpoint/2010/main" val="370282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a:p>
        </p:txBody>
      </p:sp>
    </p:spTree>
    <p:extLst>
      <p:ext uri="{BB962C8B-B14F-4D97-AF65-F5344CB8AC3E}">
        <p14:creationId xmlns:p14="http://schemas.microsoft.com/office/powerpoint/2010/main" val="1168989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a:p>
        </p:txBody>
      </p:sp>
    </p:spTree>
    <p:extLst>
      <p:ext uri="{BB962C8B-B14F-4D97-AF65-F5344CB8AC3E}">
        <p14:creationId xmlns:p14="http://schemas.microsoft.com/office/powerpoint/2010/main" val="136961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a:p>
        </p:txBody>
      </p:sp>
    </p:spTree>
    <p:extLst>
      <p:ext uri="{BB962C8B-B14F-4D97-AF65-F5344CB8AC3E}">
        <p14:creationId xmlns:p14="http://schemas.microsoft.com/office/powerpoint/2010/main" val="318823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a:p>
        </p:txBody>
      </p:sp>
    </p:spTree>
    <p:extLst>
      <p:ext uri="{BB962C8B-B14F-4D97-AF65-F5344CB8AC3E}">
        <p14:creationId xmlns:p14="http://schemas.microsoft.com/office/powerpoint/2010/main" val="73733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You’ve probably heard of “disability tax” and “pink tax.” </a:t>
            </a:r>
            <a:endParaRPr lang="en-US" b="1"/>
          </a:p>
          <a:p>
            <a:endParaRPr lang="en-US" b="1"/>
          </a:p>
          <a:p>
            <a:r>
              <a:rPr lang="en-US" b="1"/>
              <a:t>Pink</a:t>
            </a:r>
          </a:p>
          <a:p>
            <a:pPr marL="171450" indent="-171450">
              <a:buFont typeface="Arial" panose="020B0604020202020204" pitchFamily="34" charset="0"/>
              <a:buChar char="•"/>
            </a:pPr>
            <a:r>
              <a:rPr lang="en-US"/>
              <a:t>https://</a:t>
            </a:r>
            <a:r>
              <a:rPr lang="en-US" err="1"/>
              <a:t>www.dw.com</a:t>
            </a:r>
            <a:r>
              <a:rPr lang="en-US"/>
              <a:t>/</a:t>
            </a:r>
            <a:r>
              <a:rPr lang="en-US" err="1"/>
              <a:t>en</a:t>
            </a:r>
            <a:r>
              <a:rPr lang="en-US"/>
              <a:t>/women-getting-ripped-off-in-</a:t>
            </a:r>
            <a:r>
              <a:rPr lang="en-US" err="1"/>
              <a:t>germany</a:t>
            </a:r>
            <a:r>
              <a:rPr lang="en-US"/>
              <a:t>-pink-razors-cost-more/a-41878351</a:t>
            </a:r>
          </a:p>
          <a:p>
            <a:pPr marL="171450" indent="-171450">
              <a:buFont typeface="Arial" panose="020B0604020202020204" pitchFamily="34" charset="0"/>
              <a:buChar char="•"/>
            </a:pPr>
            <a:r>
              <a:rPr lang="en-US"/>
              <a:t>https://</a:t>
            </a:r>
            <a:r>
              <a:rPr lang="en-US" err="1"/>
              <a:t>www.forbes.com</a:t>
            </a:r>
            <a:r>
              <a:rPr lang="en-US"/>
              <a:t>/sites/</a:t>
            </a:r>
            <a:r>
              <a:rPr lang="en-US" err="1"/>
              <a:t>kimelsesser</a:t>
            </a:r>
            <a:r>
              <a:rPr lang="en-US"/>
              <a:t>/2022/12/19/will-californias-new-pink-tax-law-save-women-47-billion-annually/?</a:t>
            </a:r>
            <a:r>
              <a:rPr lang="en-US" err="1"/>
              <a:t>sh</a:t>
            </a:r>
            <a:r>
              <a:rPr lang="en-US"/>
              <a:t>=1deb2a98ff70</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r>
              <a:rPr lang="en-US" b="1"/>
              <a:t>Disability</a:t>
            </a:r>
          </a:p>
          <a:p>
            <a:r>
              <a:rPr lang="en-US" b="0" i="0" u="none" strike="noStrike">
                <a:solidFill>
                  <a:srgbClr val="FFFFFF"/>
                </a:solidFill>
                <a:effectLst/>
                <a:latin typeface="neue-haas-grotesk-text"/>
              </a:rPr>
              <a:t>Justin Schweitzer, “How To Address the Administrative Burdens of Accessing the Safety Net” (Washington: Center for American Progress, 2022), available at </a:t>
            </a:r>
            <a:r>
              <a:rPr lang="en-US" b="0" i="0" u="none" strike="noStrike">
                <a:effectLst/>
                <a:latin typeface="neue-haas-grotesk-text"/>
                <a:hlinkClick r:id="rId3"/>
              </a:rPr>
              <a:t>https://www.americanprogress.org/article/how-to-address-the-administrative-burdens-of-accessing-the-safety-net/</a:t>
            </a:r>
            <a:r>
              <a:rPr lang="en-US" b="0" i="0" u="none" strike="noStrike">
                <a:solidFill>
                  <a:srgbClr val="FFFFFF"/>
                </a:solidFill>
                <a:effectLst/>
                <a:latin typeface="neue-haas-grotesk-text"/>
              </a:rPr>
              <a:t>.</a:t>
            </a:r>
            <a:endParaRPr lang="en-US"/>
          </a:p>
          <a:p>
            <a:pPr marL="171450" indent="-171450">
              <a:buFont typeface="Arial" panose="020B0604020202020204" pitchFamily="34" charset="0"/>
              <a:buChar char="•"/>
            </a:pPr>
            <a:r>
              <a:rPr lang="en-US"/>
              <a:t>https://</a:t>
            </a:r>
            <a:r>
              <a:rPr lang="en-US" err="1"/>
              <a:t>www.americanprogress.org</a:t>
            </a:r>
            <a:r>
              <a:rPr lang="en-US"/>
              <a:t>/article/how-dehumanizing-administrative-burdens-harm-disabled-people/</a:t>
            </a:r>
          </a:p>
          <a:p>
            <a:pPr marL="171450" indent="-171450">
              <a:buFont typeface="Arial" panose="020B0604020202020204" pitchFamily="34" charset="0"/>
              <a:buChar char="•"/>
            </a:pPr>
            <a:r>
              <a:rPr lang="en-US"/>
              <a:t>https://</a:t>
            </a:r>
            <a:r>
              <a:rPr lang="en-US" err="1"/>
              <a:t>endometriosis.net</a:t>
            </a:r>
            <a:r>
              <a:rPr lang="en-US"/>
              <a:t>/living/financial-toll</a:t>
            </a:r>
          </a:p>
          <a:p>
            <a:pPr marL="171450" indent="-171450">
              <a:buFont typeface="Arial" panose="020B0604020202020204" pitchFamily="34" charset="0"/>
              <a:buChar char="•"/>
            </a:pPr>
            <a:r>
              <a:rPr lang="en-US"/>
              <a:t>https://</a:t>
            </a:r>
            <a:r>
              <a:rPr lang="en-US" err="1"/>
              <a:t>www.businessinsider.com</a:t>
            </a:r>
            <a:r>
              <a:rPr lang="en-US"/>
              <a:t>/personal-finance/disabled-tax-pay-extra-necessities-2023-4</a:t>
            </a:r>
          </a:p>
          <a:p>
            <a:pPr marL="171450" indent="-171450">
              <a:buFont typeface="Arial" panose="020B0604020202020204" pitchFamily="34" charset="0"/>
              <a:buChar char="•"/>
            </a:pPr>
            <a:r>
              <a:rPr lang="en-US"/>
              <a:t>https://</a:t>
            </a:r>
            <a:r>
              <a:rPr lang="en-US" err="1"/>
              <a:t>www.glamourmagazine.co.uk</a:t>
            </a:r>
            <a:r>
              <a:rPr lang="en-US"/>
              <a:t>/article/the-disability-tax</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Race / Ethnicity</a:t>
            </a:r>
          </a:p>
          <a:p>
            <a:pPr marL="171450" indent="-171450">
              <a:buFont typeface="Arial" panose="020B0604020202020204" pitchFamily="34" charset="0"/>
              <a:buChar char="•"/>
            </a:pPr>
            <a:r>
              <a:rPr lang="en-US"/>
              <a:t>https://</a:t>
            </a:r>
            <a:r>
              <a:rPr lang="en-US" err="1"/>
              <a:t>home.treasury.gov</a:t>
            </a:r>
            <a:r>
              <a:rPr lang="en-US"/>
              <a:t>/news/featured-stories/disparities-in-the-benefits-of-tax-expenditures-by-race-and-ethnicity</a:t>
            </a:r>
          </a:p>
          <a:p>
            <a:pPr marL="171450" indent="-171450">
              <a:buFont typeface="Arial" panose="020B0604020202020204" pitchFamily="34" charset="0"/>
              <a:buChar char="•"/>
            </a:pPr>
            <a:r>
              <a:rPr lang="en-US"/>
              <a:t>What Racism Costs Us All. </a:t>
            </a:r>
            <a:r>
              <a:rPr lang="en-US" err="1"/>
              <a:t>Losavio</a:t>
            </a:r>
            <a:r>
              <a:rPr lang="en-US"/>
              <a:t>, Joseph. September </a:t>
            </a:r>
            <a:r>
              <a:rPr lang="en-US" b="0" i="0" u="none" strike="noStrike" cap="all">
                <a:solidFill>
                  <a:srgbClr val="FFFFFF"/>
                </a:solidFill>
                <a:effectLst/>
                <a:latin typeface="MuseoSans-300"/>
              </a:rPr>
              <a:t>2020.</a:t>
            </a:r>
            <a:r>
              <a:rPr lang="en-US"/>
              <a:t> https://</a:t>
            </a:r>
            <a:r>
              <a:rPr lang="en-US" err="1"/>
              <a:t>www.imf.org</a:t>
            </a:r>
            <a:r>
              <a:rPr lang="en-US"/>
              <a:t>/</a:t>
            </a:r>
            <a:r>
              <a:rPr lang="en-US" err="1"/>
              <a:t>en</a:t>
            </a:r>
            <a:r>
              <a:rPr lang="en-US"/>
              <a:t>/Publications/</a:t>
            </a:r>
            <a:r>
              <a:rPr lang="en-US" err="1"/>
              <a:t>fandd</a:t>
            </a:r>
            <a:r>
              <a:rPr lang="en-US"/>
              <a:t>/issues/2020/09/the-economic-cost-of-racism-</a:t>
            </a:r>
            <a:r>
              <a:rPr lang="en-US" err="1"/>
              <a:t>losavio</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a:p>
        </p:txBody>
      </p:sp>
    </p:spTree>
    <p:extLst>
      <p:ext uri="{BB962C8B-B14F-4D97-AF65-F5344CB8AC3E}">
        <p14:creationId xmlns:p14="http://schemas.microsoft.com/office/powerpoint/2010/main" val="259761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a:p>
        </p:txBody>
      </p:sp>
    </p:spTree>
    <p:extLst>
      <p:ext uri="{BB962C8B-B14F-4D97-AF65-F5344CB8AC3E}">
        <p14:creationId xmlns:p14="http://schemas.microsoft.com/office/powerpoint/2010/main" val="1976591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2017 graphic from Robert J. Wood on Heath Equity.</a:t>
            </a:r>
          </a:p>
          <a:p>
            <a:r>
              <a:rPr lang="en-US"/>
              <a:t>Source: https://</a:t>
            </a:r>
            <a:r>
              <a:rPr lang="en-US" err="1"/>
              <a:t>www.rwjf.org</a:t>
            </a:r>
            <a:r>
              <a:rPr lang="en-US"/>
              <a:t>/</a:t>
            </a:r>
            <a:r>
              <a:rPr lang="en-US" err="1"/>
              <a:t>en</a:t>
            </a:r>
            <a:r>
              <a:rPr lang="en-US"/>
              <a:t>/library/infographics/visualizing-health-</a:t>
            </a:r>
            <a:r>
              <a:rPr lang="en-US" err="1"/>
              <a:t>equity.html</a:t>
            </a:r>
            <a:endParaRPr lang="en-US"/>
          </a:p>
        </p:txBody>
      </p:sp>
      <p:sp>
        <p:nvSpPr>
          <p:cNvPr id="4" name="Slide Number Placeholder 3"/>
          <p:cNvSpPr>
            <a:spLocks noGrp="1"/>
          </p:cNvSpPr>
          <p:nvPr>
            <p:ph type="sldNum" sz="quarter" idx="5"/>
          </p:nvPr>
        </p:nvSpPr>
        <p:spPr/>
        <p:txBody>
          <a:bodyPr/>
          <a:lstStyle/>
          <a:p>
            <a:fld id="{5F24E1A0-8E0F-084D-945F-D47074D69E5A}" type="slidenum">
              <a:rPr lang="en-US" smtClean="0"/>
              <a:t>8</a:t>
            </a:fld>
            <a:endParaRPr lang="en-US"/>
          </a:p>
        </p:txBody>
      </p:sp>
    </p:spTree>
    <p:extLst>
      <p:ext uri="{BB962C8B-B14F-4D97-AF65-F5344CB8AC3E}">
        <p14:creationId xmlns:p14="http://schemas.microsoft.com/office/powerpoint/2010/main" val="3052460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600"/>
              </a:spcAft>
              <a:buNone/>
            </a:pPr>
            <a:r>
              <a:rPr lang="en-US" sz="1200"/>
              <a:t>Intersectionality (or intersectional theory) is a term first coined in 1989 by American civil rights advocate and leading scholar of critical race theory, </a:t>
            </a:r>
            <a:r>
              <a:rPr lang="en-US" sz="1200" err="1"/>
              <a:t>Kimberlé</a:t>
            </a:r>
            <a:r>
              <a:rPr lang="en-US" sz="1200"/>
              <a:t> Williams Crenshaw.</a:t>
            </a:r>
          </a:p>
          <a:p>
            <a:pPr marL="0" indent="0">
              <a:lnSpc>
                <a:spcPct val="120000"/>
              </a:lnSpc>
              <a:spcBef>
                <a:spcPts val="0"/>
              </a:spcBef>
              <a:spcAft>
                <a:spcPts val="600"/>
              </a:spcAft>
              <a:buNone/>
            </a:pPr>
            <a:endParaRPr lang="en-US" sz="1200"/>
          </a:p>
          <a:p>
            <a:pPr marL="0" indent="0">
              <a:lnSpc>
                <a:spcPct val="120000"/>
              </a:lnSpc>
              <a:spcBef>
                <a:spcPts val="0"/>
              </a:spcBef>
              <a:spcAft>
                <a:spcPts val="600"/>
              </a:spcAft>
              <a:buNone/>
            </a:pPr>
            <a:r>
              <a:rPr lang="en-US" sz="1200"/>
              <a:t>It is the study of overlapping or intersecting social identities and related systems of oppression, domination, or discrimination. The theory suggests that—and seeks to examine how—various biological, social and cultural categories such as gender, race, class, ability, sexual orientation, religion, caste, age, nationality and other sectarian axes of identity interact on multiple and often simultaneous levels.</a:t>
            </a:r>
          </a:p>
          <a:p>
            <a:pPr marL="0" indent="0">
              <a:lnSpc>
                <a:spcPct val="120000"/>
              </a:lnSpc>
              <a:spcBef>
                <a:spcPts val="0"/>
              </a:spcBef>
              <a:spcAft>
                <a:spcPts val="600"/>
              </a:spcAft>
              <a:buNone/>
            </a:pPr>
            <a:endParaRPr lang="en-US" sz="1200"/>
          </a:p>
          <a:p>
            <a:pPr marL="0" indent="0">
              <a:lnSpc>
                <a:spcPct val="120000"/>
              </a:lnSpc>
              <a:spcBef>
                <a:spcPts val="0"/>
              </a:spcBef>
              <a:spcAft>
                <a:spcPts val="600"/>
              </a:spcAft>
              <a:buNone/>
            </a:pPr>
            <a:r>
              <a:rPr lang="en-US" sz="1200"/>
              <a:t>In other words, intersectional theory asserts that people are often disadvantaged by multiple sources of oppression: their race, class, gender identity, sexual orientation, religion, and other identity markers. Intersectionality recognizes that identity markers (e.g. “woman” and “black”) do not exist independently of each other, and that each informs the others, often creating a complex convergence of oppression. (Leigh Chandler)</a:t>
            </a:r>
          </a:p>
          <a:p>
            <a:pPr marL="0" indent="0">
              <a:lnSpc>
                <a:spcPct val="120000"/>
              </a:lnSpc>
              <a:spcBef>
                <a:spcPts val="0"/>
              </a:spcBef>
              <a:spcAft>
                <a:spcPts val="600"/>
              </a:spcAft>
              <a:buNone/>
            </a:pPr>
            <a:endParaRPr lang="en-US" sz="1200"/>
          </a:p>
          <a:p>
            <a:pPr marL="0" indent="0">
              <a:lnSpc>
                <a:spcPct val="120000"/>
              </a:lnSpc>
              <a:spcBef>
                <a:spcPts val="0"/>
              </a:spcBef>
              <a:spcAft>
                <a:spcPts val="600"/>
              </a:spcAft>
              <a:buNone/>
            </a:pPr>
            <a:r>
              <a:rPr lang="en-US" sz="1200"/>
              <a:t>https://</a:t>
            </a:r>
            <a:r>
              <a:rPr lang="en-US" sz="1200" err="1"/>
              <a:t>researchguides.library.syr.edu</a:t>
            </a:r>
            <a:r>
              <a:rPr lang="en-US" sz="1200"/>
              <a:t>/fys101/intersectionality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www.nationaldisabilityinstitute.org</a:t>
            </a:r>
            <a:r>
              <a:rPr lang="en-US"/>
              <a:t>/wp-content/uploads/2020/08/race-ethnicity-and-disability-financial-</a:t>
            </a:r>
            <a:r>
              <a:rPr lang="en-US" err="1"/>
              <a:t>impact.pdf</a:t>
            </a:r>
            <a:endParaRPr lang="en-US"/>
          </a:p>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a:p>
        </p:txBody>
      </p:sp>
    </p:spTree>
    <p:extLst>
      <p:ext uri="{BB962C8B-B14F-4D97-AF65-F5344CB8AC3E}">
        <p14:creationId xmlns:p14="http://schemas.microsoft.com/office/powerpoint/2010/main" val="424655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 example, having a disability can often create additional barriers, such as financial considerations and time management considerations.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Source: https://</a:t>
            </a:r>
            <a:r>
              <a:rPr lang="en-US" sz="1200" err="1"/>
              <a:t>www.intersectionaljustice.org</a:t>
            </a:r>
            <a:r>
              <a:rPr lang="en-US" sz="1200"/>
              <a:t>/what-is-intersectionality</a:t>
            </a:r>
          </a:p>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a:p>
        </p:txBody>
      </p:sp>
    </p:spTree>
    <p:extLst>
      <p:ext uri="{BB962C8B-B14F-4D97-AF65-F5344CB8AC3E}">
        <p14:creationId xmlns:p14="http://schemas.microsoft.com/office/powerpoint/2010/main" val="4026460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pPr algn="l"/>
            <a:r>
              <a:rPr lang="en-US"/>
              <a:t>© 2024 THE MITRE CORPORATION. ALL RIGHTS RESERVED. </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a:solidFill>
                  <a:srgbClr val="FF0000"/>
                </a:solidFill>
              </a:rPr>
              <a:t>Disclaimer: Use this title slide with gray framing device for print only.</a:t>
            </a:r>
          </a:p>
        </p:txBody>
      </p:sp>
    </p:spTree>
    <p:extLst>
      <p:ext uri="{BB962C8B-B14F-4D97-AF65-F5344CB8AC3E}">
        <p14:creationId xmlns:p14="http://schemas.microsoft.com/office/powerpoint/2010/main" val="1966496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4146B2-3BE4-71EF-4BC7-A322C8C97019}"/>
              </a:ext>
            </a:extLst>
          </p:cNvPr>
          <p:cNvSpPr>
            <a:spLocks noGrp="1"/>
          </p:cNvSpPr>
          <p:nvPr>
            <p:ph type="ftr" sz="quarter" idx="10"/>
          </p:nvPr>
        </p:nvSpPr>
        <p:spPr/>
        <p:txBody>
          <a:bodyPr/>
          <a:lstStyle/>
          <a:p>
            <a:r>
              <a:rPr lang="en-US"/>
              <a:t>© 2024 THE MITRE CORPORATION. ALL RIGHTS RESERVED. </a:t>
            </a:r>
          </a:p>
        </p:txBody>
      </p:sp>
      <p:sp>
        <p:nvSpPr>
          <p:cNvPr id="7" name="Slide Number Placeholder 6">
            <a:extLst>
              <a:ext uri="{FF2B5EF4-FFF2-40B4-BE49-F238E27FC236}">
                <a16:creationId xmlns:a16="http://schemas.microsoft.com/office/drawing/2014/main" id="{FF8C64B2-6D84-3FCC-CCD5-0903E1BB7DA5}"/>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8" name="Title 7">
            <a:extLst>
              <a:ext uri="{FF2B5EF4-FFF2-40B4-BE49-F238E27FC236}">
                <a16:creationId xmlns:a16="http://schemas.microsoft.com/office/drawing/2014/main" id="{30EAC657-1B94-B793-6C3F-9226523DA837}"/>
              </a:ext>
            </a:extLst>
          </p:cNvPr>
          <p:cNvSpPr>
            <a:spLocks noGrp="1"/>
          </p:cNvSpPr>
          <p:nvPr>
            <p:ph type="title"/>
          </p:nvPr>
        </p:nvSpPr>
        <p:spPr/>
        <p:txBody>
          <a:bodyPr/>
          <a:lstStyle/>
          <a:p>
            <a:r>
              <a:rPr lang="en-US"/>
              <a:t>Click to edit Master title style</a:t>
            </a:r>
          </a:p>
        </p:txBody>
      </p:sp>
      <p:pic>
        <p:nvPicPr>
          <p:cNvPr id="2" name="Picture 1" descr="MITRE Logo MITRE">
            <a:extLst>
              <a:ext uri="{FF2B5EF4-FFF2-40B4-BE49-F238E27FC236}">
                <a16:creationId xmlns:a16="http://schemas.microsoft.com/office/drawing/2014/main" id="{0BC97F01-7416-8B81-495B-63B7022541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49837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ADD2-CC80-AD4B-8D9E-1269E95033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1D678-68AB-8F48-82EC-A35A99698373}"/>
              </a:ext>
            </a:extLst>
          </p:cNvPr>
          <p:cNvSpPr>
            <a:spLocks noGrp="1"/>
          </p:cNvSpPr>
          <p:nvPr>
            <p:ph type="dt" sz="half" idx="10"/>
          </p:nvPr>
        </p:nvSpPr>
        <p:spPr/>
        <p:txBody>
          <a:bodyPr/>
          <a:lstStyle/>
          <a:p>
            <a:fld id="{7AA18ACC-A947-437B-A130-35BD54FDF1E9}" type="datetimeFigureOut">
              <a:rPr lang="en-US" smtClean="0"/>
              <a:t>4/19/24</a:t>
            </a:fld>
            <a:endParaRPr lang="en-US"/>
          </a:p>
        </p:txBody>
      </p:sp>
      <p:sp>
        <p:nvSpPr>
          <p:cNvPr id="4" name="Footer Placeholder 3">
            <a:extLst>
              <a:ext uri="{FF2B5EF4-FFF2-40B4-BE49-F238E27FC236}">
                <a16:creationId xmlns:a16="http://schemas.microsoft.com/office/drawing/2014/main" id="{7C51BA34-E9E1-FB4D-AD0E-303BDDE507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21B1A6-981F-8F43-8F37-2A9F27352F8F}"/>
              </a:ext>
            </a:extLst>
          </p:cNvPr>
          <p:cNvSpPr>
            <a:spLocks noGrp="1"/>
          </p:cNvSpPr>
          <p:nvPr>
            <p:ph type="sldNum" sz="quarter" idx="12"/>
          </p:nvPr>
        </p:nvSpPr>
        <p:spPr/>
        <p:txBody>
          <a:bodyPr/>
          <a:lstStyle/>
          <a:p>
            <a:fld id="{D57F1E4F-1CFF-5643-939E-217C01CDF565}" type="slidenum">
              <a:rPr lang="en-US" smtClean="0"/>
              <a:pPr/>
              <a:t>‹#›</a:t>
            </a:fld>
            <a:endParaRPr lang="en-US"/>
          </a:p>
        </p:txBody>
      </p:sp>
      <p:pic>
        <p:nvPicPr>
          <p:cNvPr id="6" name="Picture 5" descr="MITRE Logo MITRE">
            <a:extLst>
              <a:ext uri="{FF2B5EF4-FFF2-40B4-BE49-F238E27FC236}">
                <a16:creationId xmlns:a16="http://schemas.microsoft.com/office/drawing/2014/main" id="{0A5A25ED-08D2-3894-1E57-9AA8C339E0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882397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1015868-3332-4A42-924F-9B08A7546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B74AF0-00C0-B540-836F-310207504C12}"/>
              </a:ext>
            </a:extLst>
          </p:cNvPr>
          <p:cNvSpPr>
            <a:spLocks noGrp="1"/>
          </p:cNvSpPr>
          <p:nvPr>
            <p:ph type="body" sz="half" idx="2"/>
          </p:nvPr>
        </p:nvSpPr>
        <p:spPr>
          <a:xfrm>
            <a:off x="839788" y="2057400"/>
            <a:ext cx="3932237" cy="3811588"/>
          </a:xfrm>
        </p:spPr>
        <p:txBody>
          <a:bodyPr/>
          <a:lstStyle>
            <a:lvl1pPr marL="0" indent="0">
              <a:lnSpc>
                <a:spcPct val="12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FF8A9F6D-CF48-B1AE-69FC-A3A0B1D8430F}"/>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927E7293-AE1F-DD03-7963-07E60485711D}"/>
              </a:ext>
            </a:extLst>
          </p:cNvPr>
          <p:cNvSpPr>
            <a:spLocks noGrp="1"/>
          </p:cNvSpPr>
          <p:nvPr>
            <p:ph type="ftr" sz="quarter" idx="10"/>
          </p:nvPr>
        </p:nvSpPr>
        <p:spPr/>
        <p:txBody>
          <a:bodyPr/>
          <a:lstStyle/>
          <a:p>
            <a:r>
              <a:rPr lang="en-US"/>
              <a:t>© 2024 THE MITRE CORPORATION. ALL RIGHTS RESERVED. </a:t>
            </a:r>
          </a:p>
        </p:txBody>
      </p:sp>
      <p:sp>
        <p:nvSpPr>
          <p:cNvPr id="11" name="Slide Number Placeholder 10">
            <a:extLst>
              <a:ext uri="{FF2B5EF4-FFF2-40B4-BE49-F238E27FC236}">
                <a16:creationId xmlns:a16="http://schemas.microsoft.com/office/drawing/2014/main" id="{2F6FACA7-F1E3-A0B2-7DF2-1F08C8634FE5}"/>
              </a:ext>
            </a:extLst>
          </p:cNvPr>
          <p:cNvSpPr>
            <a:spLocks noGrp="1"/>
          </p:cNvSpPr>
          <p:nvPr>
            <p:ph type="sldNum" sz="quarter" idx="11"/>
          </p:nvPr>
        </p:nvSpPr>
        <p:spPr/>
        <p:txBody>
          <a:bodyPr/>
          <a:lstStyle/>
          <a:p>
            <a:fld id="{BECF63ED-5365-0347-943C-46237B9951C9}" type="slidenum">
              <a:rPr lang="en-US" smtClean="0"/>
              <a:pPr/>
              <a:t>‹#›</a:t>
            </a:fld>
            <a:endParaRPr lang="en-US"/>
          </a:p>
        </p:txBody>
      </p:sp>
      <p:pic>
        <p:nvPicPr>
          <p:cNvPr id="2" name="Picture 1" descr="MITRE Logo MITRE">
            <a:extLst>
              <a:ext uri="{FF2B5EF4-FFF2-40B4-BE49-F238E27FC236}">
                <a16:creationId xmlns:a16="http://schemas.microsoft.com/office/drawing/2014/main" id="{921BB98C-E2DD-4039-5467-CEE0311032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29555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r>
              <a:rPr lang="en-US"/>
              <a:t>© 2024 THE MITRE CORPORATION. ALL RIGHTS RESERVED. </a:t>
            </a: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MITRE Logo MITRE">
            <a:extLst>
              <a:ext uri="{FF2B5EF4-FFF2-40B4-BE49-F238E27FC236}">
                <a16:creationId xmlns:a16="http://schemas.microsoft.com/office/drawing/2014/main" id="{B5B6803F-0C0C-9489-34DD-265C08D0F0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a:t>© 2024 THE MITRE CORPORATION. ALL RIGHTS RESERVED. </a:t>
            </a:r>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r>
              <a:rPr lang="en-US"/>
              <a:t>© 2024 THE MITRE CORPORATION. ALL RIGHTS RESERVED. </a:t>
            </a:r>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2024 THE MITRE CORPORATION. ALL RIGHTS RESERVED. </a:t>
            </a:r>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2024 THE MITRE CORPORATION. ALL RIGHTS RESERVED. </a:t>
            </a:r>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pPr algn="l"/>
            <a:r>
              <a:rPr lang="en-US"/>
              <a:t>© 2024 THE MITRE CORPORATION. ALL RIGHTS RESERVED. </a:t>
            </a:r>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err="1"/>
              <a:t>email@mitre.org</a:t>
            </a:r>
            <a:endParaRPr lang="en-US"/>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a:t>@</a:t>
            </a:r>
            <a:r>
              <a:rPr lang="en-US" err="1"/>
              <a:t>TwitterHandle</a:t>
            </a:r>
            <a:endParaRPr lang="en-US"/>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r>
              <a:rPr lang="en-US"/>
              <a:t>© 2024 THE MITRE CORPORATION. ALL RIGHTS RESERVED. </a:t>
            </a:r>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05223" y="4145280"/>
            <a:ext cx="731520" cy="731520"/>
          </a:xfrm>
          <a:prstGeom prst="rect">
            <a:avLst/>
          </a:prstGeom>
        </p:spPr>
      </p:pic>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a:t>© 2023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65239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b">
            <a:no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a:t>© 2024 THE MITRE CORPORATION. ALL RIGHTS RESERVED. </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63" r:id="rId9"/>
    <p:sldLayoutId id="2147483764" r:id="rId10"/>
    <p:sldLayoutId id="2147483765" r:id="rId11"/>
    <p:sldLayoutId id="2147483766" r:id="rId12"/>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mitpress.mit.edu/9780262043458/design-justi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585"/>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3DD06-15F2-4BC6-950C-38CD5F4DCE79}"/>
              </a:ext>
            </a:extLst>
          </p:cNvPr>
          <p:cNvSpPr>
            <a:spLocks noGrp="1"/>
          </p:cNvSpPr>
          <p:nvPr>
            <p:ph type="ctrTitle"/>
          </p:nvPr>
        </p:nvSpPr>
        <p:spPr>
          <a:xfrm>
            <a:off x="560832" y="1303655"/>
            <a:ext cx="10716768" cy="2009720"/>
          </a:xfrm>
        </p:spPr>
        <p:txBody>
          <a:bodyPr/>
          <a:lstStyle/>
          <a:p>
            <a:r>
              <a:rPr lang="en-US" sz="4400">
                <a:highlight>
                  <a:srgbClr val="FFFF00"/>
                </a:highlight>
              </a:rPr>
              <a:t>Compounding Taxes:</a:t>
            </a:r>
            <a:br>
              <a:rPr lang="en-US" sz="4400">
                <a:highlight>
                  <a:srgbClr val="FFFF00"/>
                </a:highlight>
              </a:rPr>
            </a:br>
            <a:r>
              <a:rPr lang="en-US" sz="4400">
                <a:highlight>
                  <a:srgbClr val="FFFF00"/>
                </a:highlight>
              </a:rPr>
              <a:t>Impacts of Disability &amp; Intersectionality</a:t>
            </a:r>
          </a:p>
        </p:txBody>
      </p:sp>
      <p:sp>
        <p:nvSpPr>
          <p:cNvPr id="11" name="Subtitle 10">
            <a:extLst>
              <a:ext uri="{FF2B5EF4-FFF2-40B4-BE49-F238E27FC236}">
                <a16:creationId xmlns:a16="http://schemas.microsoft.com/office/drawing/2014/main" id="{51EF06A0-C1E0-4CBD-85D3-6BCC2A0295CB}"/>
              </a:ext>
            </a:extLst>
          </p:cNvPr>
          <p:cNvSpPr>
            <a:spLocks noGrp="1"/>
          </p:cNvSpPr>
          <p:nvPr>
            <p:ph type="subTitle" idx="1"/>
          </p:nvPr>
        </p:nvSpPr>
        <p:spPr>
          <a:xfrm>
            <a:off x="560832" y="3446675"/>
            <a:ext cx="9144000" cy="906145"/>
          </a:xfrm>
        </p:spPr>
        <p:txBody>
          <a:bodyPr/>
          <a:lstStyle/>
          <a:p>
            <a:r>
              <a:rPr lang="en-US" sz="2400" spc="-50">
                <a:highlight>
                  <a:srgbClr val="FFFF00"/>
                </a:highlight>
              </a:rPr>
              <a:t>Jennifer Strickland</a:t>
            </a:r>
            <a:br>
              <a:rPr lang="en-US" sz="2400" spc="-50">
                <a:highlight>
                  <a:srgbClr val="FFFF00"/>
                </a:highlight>
              </a:rPr>
            </a:br>
            <a:r>
              <a:rPr lang="en-US" sz="2400" spc="-50">
                <a:highlight>
                  <a:srgbClr val="FFFF00"/>
                </a:highlight>
              </a:rPr>
              <a:t>Senior Accessibility Human Centered Engineer</a:t>
            </a:r>
          </a:p>
          <a:p>
            <a:r>
              <a:rPr lang="en-US" sz="2400" spc="-50">
                <a:highlight>
                  <a:srgbClr val="FFFF00"/>
                </a:highlight>
              </a:rPr>
              <a:t>Ronna ten Brink</a:t>
            </a:r>
            <a:br>
              <a:rPr lang="en-US" sz="2400" spc="-50">
                <a:highlight>
                  <a:srgbClr val="FFFF00"/>
                </a:highlight>
              </a:rPr>
            </a:br>
            <a:r>
              <a:rPr lang="en-US" sz="2400" spc="-50">
                <a:highlight>
                  <a:srgbClr val="FFFF00"/>
                </a:highlight>
              </a:rPr>
              <a:t>Lead Human Centered Engineer</a:t>
            </a:r>
          </a:p>
          <a:p>
            <a:r>
              <a:rPr lang="en-US" spc="-50">
                <a:highlight>
                  <a:srgbClr val="FFFF00"/>
                </a:highlight>
              </a:rPr>
              <a:t>Co-author not present today: Mariam Chahine</a:t>
            </a:r>
          </a:p>
        </p:txBody>
      </p:sp>
      <p:sp>
        <p:nvSpPr>
          <p:cNvPr id="13" name="Text Placeholder 12">
            <a:extLst>
              <a:ext uri="{FF2B5EF4-FFF2-40B4-BE49-F238E27FC236}">
                <a16:creationId xmlns:a16="http://schemas.microsoft.com/office/drawing/2014/main" id="{B5FF124C-D312-417C-AB74-300EB5DA3B09}"/>
              </a:ext>
            </a:extLst>
          </p:cNvPr>
          <p:cNvSpPr>
            <a:spLocks noGrp="1"/>
          </p:cNvSpPr>
          <p:nvPr>
            <p:ph type="body" sz="quarter" idx="20"/>
          </p:nvPr>
        </p:nvSpPr>
        <p:spPr>
          <a:xfrm>
            <a:off x="560832" y="5594357"/>
            <a:ext cx="8583168" cy="906145"/>
          </a:xfrm>
        </p:spPr>
        <p:txBody>
          <a:bodyPr/>
          <a:lstStyle/>
          <a:p>
            <a:r>
              <a:rPr lang="en-US" sz="2000" spc="-30">
                <a:highlight>
                  <a:srgbClr val="FFFF00"/>
                </a:highlight>
              </a:rPr>
              <a:t>2024 </a:t>
            </a:r>
            <a:r>
              <a:rPr lang="en-US" sz="2000" spc="-30" err="1">
                <a:highlight>
                  <a:srgbClr val="FFFF00"/>
                </a:highlight>
              </a:rPr>
              <a:t>AccessU</a:t>
            </a:r>
            <a:br>
              <a:rPr lang="en-US" sz="2000" spc="-30">
                <a:highlight>
                  <a:srgbClr val="FFFF00"/>
                </a:highlight>
              </a:rPr>
            </a:br>
            <a:r>
              <a:rPr lang="en-US" sz="2000" spc="-30">
                <a:highlight>
                  <a:srgbClr val="FFFF00"/>
                </a:highlight>
              </a:rPr>
              <a:t>Tuesday, May 14, 2024, 10:15 am CT, Room Trustee 203</a:t>
            </a:r>
          </a:p>
        </p:txBody>
      </p:sp>
      <p:sp>
        <p:nvSpPr>
          <p:cNvPr id="4" name="Footer Placeholder 4">
            <a:extLst>
              <a:ext uri="{FF2B5EF4-FFF2-40B4-BE49-F238E27FC236}">
                <a16:creationId xmlns:a16="http://schemas.microsoft.com/office/drawing/2014/main" id="{BADE5444-6CE6-717A-0CE0-261FEC5A50D0}"/>
              </a:ext>
            </a:extLst>
          </p:cNvPr>
          <p:cNvSpPr>
            <a:spLocks noGrp="1"/>
          </p:cNvSpPr>
          <p:nvPr>
            <p:ph type="ftr" sz="quarter" idx="3"/>
          </p:nvPr>
        </p:nvSpPr>
        <p:spPr>
          <a:xfrm>
            <a:off x="1703832" y="6248400"/>
            <a:ext cx="6601968" cy="685800"/>
          </a:xfrm>
          <a:prstGeom prst="rect">
            <a:avLst/>
          </a:prstGeom>
        </p:spPr>
        <p:txBody>
          <a:bodyPr vert="horz" lIns="0" tIns="0" rIns="0" bIns="0" rtlCol="0" anchor="ctr">
            <a:noAutofit/>
          </a:bodyPr>
          <a:lstStyle>
            <a:lvl1pPr algn="l">
              <a:defRPr sz="800" cap="none" baseline="0">
                <a:solidFill>
                  <a:schemeClr val="tx1"/>
                </a:solidFill>
              </a:defRPr>
            </a:lvl1pPr>
          </a:lstStyle>
          <a:p>
            <a:r>
              <a:rPr lang="en-US" sz="1200" dirty="0"/>
              <a:t>Approved for Public Release; Distribution Unlimited. Public Release Case Number 24-1344.</a:t>
            </a:r>
          </a:p>
          <a:p>
            <a:r>
              <a:rPr lang="en-US" sz="1200" dirty="0"/>
              <a:t>© 2024 The MITRE Corporation. All rights reserved. </a:t>
            </a:r>
          </a:p>
        </p:txBody>
      </p:sp>
    </p:spTree>
    <p:extLst>
      <p:ext uri="{BB962C8B-B14F-4D97-AF65-F5344CB8AC3E}">
        <p14:creationId xmlns:p14="http://schemas.microsoft.com/office/powerpoint/2010/main" val="13339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 image of overlapping identities, such as ability, race, gender identity, and sexual orientation. ">
            <a:extLst>
              <a:ext uri="{FF2B5EF4-FFF2-40B4-BE49-F238E27FC236}">
                <a16:creationId xmlns:a16="http://schemas.microsoft.com/office/drawing/2014/main" id="{129282BB-E53C-C42F-0BCC-6B37CF323083}"/>
              </a:ext>
            </a:extLst>
          </p:cNvPr>
          <p:cNvPicPr>
            <a:picLocks noChangeAspect="1" noChangeArrowheads="1"/>
          </p:cNvPicPr>
          <p:nvPr/>
        </p:nvPicPr>
        <p:blipFill>
          <a:blip r:embed="rId3">
            <a:alphaModFix/>
            <a:extLst>
              <a:ext uri="{28A0092B-C50C-407E-A947-70E740481C1C}">
                <a14:useLocalDpi xmlns:a14="http://schemas.microsoft.com/office/drawing/2010/main"/>
              </a:ext>
            </a:extLst>
          </a:blip>
          <a:srcRect/>
          <a:stretch>
            <a:fillRect/>
          </a:stretch>
        </p:blipFill>
        <p:spPr bwMode="auto">
          <a:xfrm>
            <a:off x="3113756" y="0"/>
            <a:ext cx="9671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73E4A20-E6D2-A71A-019F-7A2C7F295374}"/>
              </a:ext>
            </a:extLst>
          </p:cNvPr>
          <p:cNvSpPr>
            <a:spLocks noGrp="1"/>
          </p:cNvSpPr>
          <p:nvPr>
            <p:ph type="title"/>
          </p:nvPr>
        </p:nvSpPr>
        <p:spPr>
          <a:xfrm>
            <a:off x="426720" y="1273633"/>
            <a:ext cx="3655423" cy="979714"/>
          </a:xfrm>
        </p:spPr>
        <p:txBody>
          <a:bodyPr anchor="t" anchorCtr="0"/>
          <a:lstStyle/>
          <a:p>
            <a:pPr>
              <a:lnSpc>
                <a:spcPct val="120000"/>
              </a:lnSpc>
            </a:pPr>
            <a:r>
              <a:rPr lang="en-US" sz="2400"/>
              <a:t>Intersectionality may compound barriers</a:t>
            </a:r>
          </a:p>
        </p:txBody>
      </p:sp>
      <p:sp>
        <p:nvSpPr>
          <p:cNvPr id="5" name="Text Placeholder 4">
            <a:extLst>
              <a:ext uri="{FF2B5EF4-FFF2-40B4-BE49-F238E27FC236}">
                <a16:creationId xmlns:a16="http://schemas.microsoft.com/office/drawing/2014/main" id="{F1A4F660-E3A4-905A-E92D-6D1A7E9529D6}"/>
              </a:ext>
            </a:extLst>
          </p:cNvPr>
          <p:cNvSpPr>
            <a:spLocks noGrp="1"/>
          </p:cNvSpPr>
          <p:nvPr>
            <p:ph type="body" sz="quarter" idx="13"/>
          </p:nvPr>
        </p:nvSpPr>
        <p:spPr>
          <a:xfrm>
            <a:off x="426721" y="2253347"/>
            <a:ext cx="3296193" cy="3690253"/>
          </a:xfrm>
        </p:spPr>
        <p:txBody>
          <a:bodyPr/>
          <a:lstStyle/>
          <a:p>
            <a:pPr marL="9525" indent="0">
              <a:lnSpc>
                <a:spcPct val="110000"/>
              </a:lnSpc>
              <a:spcBef>
                <a:spcPts val="0"/>
              </a:spcBef>
              <a:spcAft>
                <a:spcPts val="600"/>
              </a:spcAft>
              <a:buNone/>
            </a:pPr>
            <a:r>
              <a:rPr lang="en-US" sz="2000"/>
              <a:t>According to the Center </a:t>
            </a:r>
            <a:br>
              <a:rPr lang="en-US" sz="2000"/>
            </a:br>
            <a:r>
              <a:rPr lang="en-US" sz="2000"/>
              <a:t>for Intersectional Justice, intersectional identity characteristics may “intersect to create </a:t>
            </a:r>
            <a:br>
              <a:rPr lang="en-US" sz="2000"/>
            </a:br>
            <a:r>
              <a:rPr lang="en-US" sz="2000"/>
              <a:t>unique dynamics and effects” and may compound barriers to accessing services and impact outcomes.</a:t>
            </a:r>
          </a:p>
        </p:txBody>
      </p:sp>
      <p:sp>
        <p:nvSpPr>
          <p:cNvPr id="4" name="Footer Placeholder 3">
            <a:extLst>
              <a:ext uri="{FF2B5EF4-FFF2-40B4-BE49-F238E27FC236}">
                <a16:creationId xmlns:a16="http://schemas.microsoft.com/office/drawing/2014/main" id="{EDAC4B59-4E5C-A7D2-D99F-85E4289B552C}"/>
              </a:ext>
            </a:extLst>
          </p:cNvPr>
          <p:cNvSpPr>
            <a:spLocks noGrp="1"/>
          </p:cNvSpPr>
          <p:nvPr>
            <p:ph type="ftr" sz="quarter" idx="11"/>
          </p:nvPr>
        </p:nvSpPr>
        <p:spPr>
          <a:xfrm>
            <a:off x="1339921" y="6194685"/>
            <a:ext cx="2902295" cy="457200"/>
          </a:xfrm>
        </p:spPr>
        <p:txBody>
          <a:bodyPr/>
          <a:lstStyle/>
          <a:p>
            <a:pPr algn="l"/>
            <a:r>
              <a:rPr lang="en-US"/>
              <a:t>© 2024 THE MITRE CORPORATION. </a:t>
            </a:r>
            <a:br>
              <a:rPr lang="en-US"/>
            </a:br>
            <a:r>
              <a:rPr lang="en-US"/>
              <a:t>ALL RIGHTS RESERVED.</a:t>
            </a:r>
          </a:p>
        </p:txBody>
      </p:sp>
      <p:sp>
        <p:nvSpPr>
          <p:cNvPr id="2" name="Slide Number Placeholder 1">
            <a:extLst>
              <a:ext uri="{FF2B5EF4-FFF2-40B4-BE49-F238E27FC236}">
                <a16:creationId xmlns:a16="http://schemas.microsoft.com/office/drawing/2014/main" id="{D402E285-3DB3-4E77-DD98-09DF472B07EC}"/>
              </a:ext>
            </a:extLst>
          </p:cNvPr>
          <p:cNvSpPr>
            <a:spLocks noGrp="1"/>
          </p:cNvSpPr>
          <p:nvPr>
            <p:ph type="sldNum" sz="quarter" idx="12"/>
          </p:nvPr>
        </p:nvSpPr>
        <p:spPr/>
        <p:txBody>
          <a:bodyPr/>
          <a:lstStyle/>
          <a:p>
            <a:fld id="{BECF63ED-5365-0347-943C-46237B9951C9}" type="slidenum">
              <a:rPr lang="en-US" smtClean="0"/>
              <a:t>10</a:t>
            </a:fld>
            <a:endParaRPr lang="en-US"/>
          </a:p>
        </p:txBody>
      </p:sp>
    </p:spTree>
    <p:extLst>
      <p:ext uri="{BB962C8B-B14F-4D97-AF65-F5344CB8AC3E}">
        <p14:creationId xmlns:p14="http://schemas.microsoft.com/office/powerpoint/2010/main" val="2854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title" idx="4294967295"/>
          </p:nvPr>
        </p:nvSpPr>
        <p:spPr>
          <a:xfrm>
            <a:off x="430213" y="365125"/>
            <a:ext cx="11342687" cy="9525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0" u="none" strike="noStrike" kern="1200" cap="none" spc="0" normalizeH="0" baseline="0" noProof="0">
                <a:ln>
                  <a:noFill/>
                </a:ln>
                <a:solidFill>
                  <a:schemeClr val="tx2"/>
                </a:solidFill>
                <a:effectLst/>
                <a:uLnTx/>
                <a:uFillTx/>
                <a:latin typeface="+mj-lt"/>
                <a:ea typeface="+mn-ea"/>
                <a:cs typeface="Arial Narrow" charset="0"/>
              </a:rPr>
              <a:t>Intersectionality statistics on race/ethnicity &amp; disability</a:t>
            </a:r>
            <a:endParaRPr kumimoji="0" lang="en-US" sz="3600" b="0" i="0" u="none" strike="noStrike" kern="1200" cap="none" spc="0" normalizeH="0" baseline="0" noProof="0">
              <a:ln>
                <a:noFill/>
              </a:ln>
              <a:solidFill>
                <a:schemeClr val="tx2"/>
              </a:solidFill>
              <a:effectLst/>
              <a:uLnTx/>
              <a:uFillTx/>
              <a:latin typeface="+mn-lt"/>
              <a:ea typeface="+mn-ea"/>
              <a:cs typeface="Arial Narrow" charset="0"/>
            </a:endParaRPr>
          </a:p>
        </p:txBody>
      </p:sp>
      <p:graphicFrame>
        <p:nvGraphicFramePr>
          <p:cNvPr id="10" name="Content Placeholder 9">
            <a:extLst>
              <a:ext uri="{FF2B5EF4-FFF2-40B4-BE49-F238E27FC236}">
                <a16:creationId xmlns:a16="http://schemas.microsoft.com/office/drawing/2014/main" id="{EF9E44C9-DA55-6254-F286-CADF6A7CA327}"/>
              </a:ext>
            </a:extLst>
          </p:cNvPr>
          <p:cNvGraphicFramePr>
            <a:graphicFrameLocks noGrp="1"/>
          </p:cNvGraphicFramePr>
          <p:nvPr>
            <p:ph sz="quarter" idx="15"/>
            <p:extLst>
              <p:ext uri="{D42A27DB-BD31-4B8C-83A1-F6EECF244321}">
                <p14:modId xmlns:p14="http://schemas.microsoft.com/office/powerpoint/2010/main" val="3273424140"/>
              </p:ext>
            </p:extLst>
          </p:nvPr>
        </p:nvGraphicFramePr>
        <p:xfrm>
          <a:off x="430213" y="1176334"/>
          <a:ext cx="11335066" cy="3940051"/>
        </p:xfrm>
        <a:graphic>
          <a:graphicData uri="http://schemas.openxmlformats.org/drawingml/2006/table">
            <a:tbl>
              <a:tblPr firstRow="1" bandRow="1">
                <a:tableStyleId>{5C22544A-7EE6-4342-B048-85BDC9FD1C3A}</a:tableStyleId>
              </a:tblPr>
              <a:tblGrid>
                <a:gridCol w="5082478">
                  <a:extLst>
                    <a:ext uri="{9D8B030D-6E8A-4147-A177-3AD203B41FA5}">
                      <a16:colId xmlns:a16="http://schemas.microsoft.com/office/drawing/2014/main" val="479111497"/>
                    </a:ext>
                  </a:extLst>
                </a:gridCol>
                <a:gridCol w="1855508">
                  <a:extLst>
                    <a:ext uri="{9D8B030D-6E8A-4147-A177-3AD203B41FA5}">
                      <a16:colId xmlns:a16="http://schemas.microsoft.com/office/drawing/2014/main" val="3241476941"/>
                    </a:ext>
                  </a:extLst>
                </a:gridCol>
                <a:gridCol w="2198540">
                  <a:extLst>
                    <a:ext uri="{9D8B030D-6E8A-4147-A177-3AD203B41FA5}">
                      <a16:colId xmlns:a16="http://schemas.microsoft.com/office/drawing/2014/main" val="895512901"/>
                    </a:ext>
                  </a:extLst>
                </a:gridCol>
                <a:gridCol w="2198540">
                  <a:extLst>
                    <a:ext uri="{9D8B030D-6E8A-4147-A177-3AD203B41FA5}">
                      <a16:colId xmlns:a16="http://schemas.microsoft.com/office/drawing/2014/main" val="3636112158"/>
                    </a:ext>
                  </a:extLst>
                </a:gridCol>
              </a:tblGrid>
              <a:tr h="373891">
                <a:tc>
                  <a:txBody>
                    <a:bodyPr/>
                    <a:lstStyle/>
                    <a:p>
                      <a:pPr algn="l"/>
                      <a:r>
                        <a:rPr lang="en-US" sz="1800" b="1">
                          <a:solidFill>
                            <a:schemeClr val="tx2"/>
                          </a:solidFill>
                          <a:latin typeface="+mj-lt"/>
                        </a:rPr>
                        <a:t>Race/Ethnicity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a:solidFill>
                            <a:schemeClr val="tx2"/>
                          </a:solidFill>
                          <a:latin typeface="+mj-lt"/>
                        </a:rPr>
                        <a:t>No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a:solidFill>
                            <a:schemeClr val="tx2"/>
                          </a:solidFill>
                          <a:latin typeface="+mj-lt"/>
                        </a:rPr>
                        <a:t>With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a:solidFill>
                            <a:schemeClr val="accent4">
                              <a:lumMod val="75000"/>
                            </a:schemeClr>
                          </a:solidFill>
                          <a:latin typeface="+mj-lt"/>
                        </a:rPr>
                        <a:t>% with a disability</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extLst>
                  <a:ext uri="{0D108BD9-81ED-4DB2-BD59-A6C34878D82A}">
                    <a16:rowId xmlns:a16="http://schemas.microsoft.com/office/drawing/2014/main" val="3545488945"/>
                  </a:ext>
                </a:extLst>
              </a:tr>
              <a:tr h="361478">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American Indian and Alaska Native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3,136,844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492,983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15.7</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079060099"/>
                  </a:ext>
                </a:extLst>
              </a:tr>
              <a:tr h="361478">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Black or African American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39,433,690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5,892,163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14.9</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609696028"/>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White alone, not Hispanic or Latino</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189,453,615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27,692,494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14.6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008220741"/>
                  </a:ext>
                </a:extLst>
              </a:tr>
              <a:tr h="352037">
                <a:tc>
                  <a:txBody>
                    <a:bodyPr/>
                    <a:lstStyle/>
                    <a:p>
                      <a:pPr>
                        <a:spcBef>
                          <a:spcPts val="400"/>
                        </a:spcBef>
                        <a:spcAft>
                          <a:spcPts val="400"/>
                        </a:spcAft>
                      </a:pPr>
                      <a:r>
                        <a:rPr lang="en-US" sz="1800" b="0">
                          <a:solidFill>
                            <a:sysClr val="windowText" lastClr="000000"/>
                          </a:solidFill>
                        </a:rPr>
                        <a:t>White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200,003,542</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28,800,167</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14.4</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580982115"/>
                  </a:ext>
                </a:extLst>
              </a:tr>
              <a:tr h="36557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Native Hawaiian &amp; Other Pacific Islander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648,525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80,808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12.5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848946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Two or more races</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41,284,223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4,780,216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11.6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396326017"/>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Hispanic or Latino (of any race)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62,806,703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0">
                          <a:solidFill>
                            <a:sysClr val="windowText" lastClr="000000"/>
                          </a:solidFill>
                        </a:rPr>
                        <a:t>6,581,811</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2000" b="1">
                          <a:solidFill>
                            <a:schemeClr val="accent4">
                              <a:lumMod val="75000"/>
                            </a:schemeClr>
                          </a:solidFill>
                        </a:rPr>
                        <a:t>10.5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424690962"/>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Some other race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24,217,296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2,482,618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10.3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29994871"/>
                  </a:ext>
                </a:extLst>
              </a:tr>
              <a:tr h="352037">
                <a:tc>
                  <a:txBody>
                    <a:bodyPr/>
                    <a:lstStyle/>
                    <a:p>
                      <a:pPr marL="0" marR="0" lvl="0" indent="0" algn="l" defTabSz="685783"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Asian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19,585,690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a:solidFill>
                            <a:sysClr val="windowText" lastClr="000000"/>
                          </a:solidFill>
                        </a:rPr>
                        <a:t>1,617,809</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a:solidFill>
                            <a:schemeClr val="accent4">
                              <a:lumMod val="75000"/>
                            </a:schemeClr>
                          </a:solidFill>
                        </a:rPr>
                        <a:t>8.3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458125649"/>
                  </a:ext>
                </a:extLst>
              </a:tr>
            </a:tbl>
          </a:graphicData>
        </a:graphic>
      </p:graphicFrame>
      <p:sp>
        <p:nvSpPr>
          <p:cNvPr id="11" name="TextBox 10">
            <a:extLst>
              <a:ext uri="{FF2B5EF4-FFF2-40B4-BE49-F238E27FC236}">
                <a16:creationId xmlns:a16="http://schemas.microsoft.com/office/drawing/2014/main" id="{2DEB26B6-4CCC-56F7-9A1A-332B272E9D1C}"/>
              </a:ext>
            </a:extLst>
          </p:cNvPr>
          <p:cNvSpPr txBox="1"/>
          <p:nvPr/>
        </p:nvSpPr>
        <p:spPr>
          <a:xfrm>
            <a:off x="426721" y="5186868"/>
            <a:ext cx="11460480" cy="1362044"/>
          </a:xfrm>
          <a:prstGeom prst="rect">
            <a:avLst/>
          </a:prstGeom>
          <a:noFill/>
        </p:spPr>
        <p:txBody>
          <a:bodyPr wrap="square" rtlCol="0">
            <a:noAutofit/>
          </a:bodyPr>
          <a:lstStyle/>
          <a:p>
            <a:pPr>
              <a:spcAft>
                <a:spcPts val="600"/>
              </a:spcAft>
            </a:pPr>
            <a:r>
              <a:rPr lang="en-US" b="0"/>
              <a:t>328,309,810 people included in this American Community Survey from 2022, </a:t>
            </a:r>
            <a:br>
              <a:rPr lang="en-US" b="0"/>
            </a:br>
            <a:r>
              <a:rPr lang="en-US" b="0"/>
              <a:t>representing 13.4% of the civilian non-institutionalized population</a:t>
            </a:r>
            <a:endParaRPr lang="en-US"/>
          </a:p>
          <a:p>
            <a:r>
              <a:rPr lang="en-US" sz="1400"/>
              <a:t>Source: U.S. Census Bureau. (2022). American Community Survey 1-Year Estimates (Table S1810).</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11</a:t>
            </a:fld>
            <a:endParaRPr lang="en-US"/>
          </a:p>
        </p:txBody>
      </p:sp>
    </p:spTree>
    <p:extLst>
      <p:ext uri="{BB962C8B-B14F-4D97-AF65-F5344CB8AC3E}">
        <p14:creationId xmlns:p14="http://schemas.microsoft.com/office/powerpoint/2010/main" val="391839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p of metallic fence.">
            <a:extLst>
              <a:ext uri="{FF2B5EF4-FFF2-40B4-BE49-F238E27FC236}">
                <a16:creationId xmlns:a16="http://schemas.microsoft.com/office/drawing/2014/main" id="{18F2EA5B-87BF-EFFE-D533-66A1A2F4275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636608"/>
            <a:ext cx="12187988" cy="5564899"/>
          </a:xfrm>
          <a:prstGeom prst="rect">
            <a:avLst/>
          </a:prstGeom>
        </p:spPr>
      </p:pic>
      <p:sp>
        <p:nvSpPr>
          <p:cNvPr id="3" name="Title 2">
            <a:extLst>
              <a:ext uri="{FF2B5EF4-FFF2-40B4-BE49-F238E27FC236}">
                <a16:creationId xmlns:a16="http://schemas.microsoft.com/office/drawing/2014/main" id="{8BDD00C9-607A-5BBF-5F64-02D5C79E70AA}"/>
              </a:ext>
            </a:extLst>
          </p:cNvPr>
          <p:cNvSpPr>
            <a:spLocks noGrp="1"/>
          </p:cNvSpPr>
          <p:nvPr>
            <p:ph type="title"/>
          </p:nvPr>
        </p:nvSpPr>
        <p:spPr>
          <a:xfrm>
            <a:off x="4010" y="0"/>
            <a:ext cx="12187989" cy="840230"/>
          </a:xfrm>
        </p:spPr>
        <p:txBody>
          <a:bodyPr/>
          <a:lstStyle/>
          <a:p>
            <a:pPr marL="114300"/>
            <a:r>
              <a:rPr lang="en-US" sz="480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Compounding Barriers &amp; Benefits</a:t>
            </a:r>
          </a:p>
        </p:txBody>
      </p:sp>
      <p:sp>
        <p:nvSpPr>
          <p:cNvPr id="4" name="Footer Placeholder 3">
            <a:extLst>
              <a:ext uri="{FF2B5EF4-FFF2-40B4-BE49-F238E27FC236}">
                <a16:creationId xmlns:a16="http://schemas.microsoft.com/office/drawing/2014/main" id="{8B229CFE-B993-1439-EFCD-4CDF5270717C}"/>
              </a:ext>
            </a:extLst>
          </p:cNvPr>
          <p:cNvSpPr>
            <a:spLocks noGrp="1"/>
          </p:cNvSpPr>
          <p:nvPr>
            <p:ph type="ftr" sz="quarter" idx="3"/>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11F221B2-3582-899F-373E-FF650E1AFAA4}"/>
              </a:ext>
            </a:extLst>
          </p:cNvPr>
          <p:cNvSpPr>
            <a:spLocks noGrp="1"/>
          </p:cNvSpPr>
          <p:nvPr>
            <p:ph type="sldNum" sz="quarter" idx="12"/>
          </p:nvPr>
        </p:nvSpPr>
        <p:spPr/>
        <p:txBody>
          <a:bodyPr/>
          <a:lstStyle/>
          <a:p>
            <a:fld id="{BECF63ED-5365-0347-943C-46237B9951C9}" type="slidenum">
              <a:rPr lang="en-US" smtClean="0"/>
              <a:t>12</a:t>
            </a:fld>
            <a:endParaRPr lang="en-US"/>
          </a:p>
        </p:txBody>
      </p:sp>
    </p:spTree>
    <p:extLst>
      <p:ext uri="{BB962C8B-B14F-4D97-AF65-F5344CB8AC3E}">
        <p14:creationId xmlns:p14="http://schemas.microsoft.com/office/powerpoint/2010/main" val="135256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53CF-753A-3A4B-8357-3226AD196DC6}"/>
              </a:ext>
            </a:extLst>
          </p:cNvPr>
          <p:cNvSpPr>
            <a:spLocks noGrp="1"/>
          </p:cNvSpPr>
          <p:nvPr>
            <p:ph type="title"/>
          </p:nvPr>
        </p:nvSpPr>
        <p:spPr/>
        <p:txBody>
          <a:bodyPr anchor="t" anchorCtr="0">
            <a:normAutofit fontScale="90000"/>
          </a:bodyPr>
          <a:lstStyle/>
          <a:p>
            <a:r>
              <a:rPr lang="en-US" sz="6000" b="0">
                <a:latin typeface="+mj-lt"/>
                <a:cs typeface="Arial Black" panose="020B0604020202020204" pitchFamily="34" charset="0"/>
              </a:rPr>
              <a:t>Matrix of Domination / Oppression</a:t>
            </a:r>
          </a:p>
        </p:txBody>
      </p:sp>
      <p:sp>
        <p:nvSpPr>
          <p:cNvPr id="9" name="Rectangle 8" descr="gradient of oppression, showing none for privileged and lots for targeted">
            <a:extLst>
              <a:ext uri="{FF2B5EF4-FFF2-40B4-BE49-F238E27FC236}">
                <a16:creationId xmlns:a16="http://schemas.microsoft.com/office/drawing/2014/main" id="{A00DBB6C-7F24-8849-B653-121524D17555}"/>
              </a:ext>
            </a:extLst>
          </p:cNvPr>
          <p:cNvSpPr/>
          <p:nvPr/>
        </p:nvSpPr>
        <p:spPr>
          <a:xfrm>
            <a:off x="2189018" y="1304024"/>
            <a:ext cx="7398328" cy="491432"/>
          </a:xfrm>
          <a:prstGeom prst="rect">
            <a:avLst/>
          </a:prstGeom>
          <a:gradFill flip="none" rotWithShape="1">
            <a:gsLst>
              <a:gs pos="0">
                <a:srgbClr val="FF0000">
                  <a:alpha val="80000"/>
                </a:srgbClr>
              </a:gs>
              <a:gs pos="60000">
                <a:schemeClr val="bg1"/>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317AA37D-B508-BA46-953C-107350352A5C}"/>
              </a:ext>
            </a:extLst>
          </p:cNvPr>
          <p:cNvGraphicFramePr>
            <a:graphicFrameLocks noGrp="1"/>
          </p:cNvGraphicFramePr>
          <p:nvPr>
            <p:extLst>
              <p:ext uri="{D42A27DB-BD31-4B8C-83A1-F6EECF244321}">
                <p14:modId xmlns:p14="http://schemas.microsoft.com/office/powerpoint/2010/main" val="2319078021"/>
              </p:ext>
            </p:extLst>
          </p:nvPr>
        </p:nvGraphicFramePr>
        <p:xfrm>
          <a:off x="237067" y="1304024"/>
          <a:ext cx="11734800" cy="4389120"/>
        </p:xfrm>
        <a:graphic>
          <a:graphicData uri="http://schemas.openxmlformats.org/drawingml/2006/table">
            <a:tbl>
              <a:tblPr firstRow="1" bandRow="1">
                <a:tableStyleId>{9D7B26C5-4107-4FEC-AEDC-1716B250A1EF}</a:tableStyleId>
              </a:tblPr>
              <a:tblGrid>
                <a:gridCol w="1930400">
                  <a:extLst>
                    <a:ext uri="{9D8B030D-6E8A-4147-A177-3AD203B41FA5}">
                      <a16:colId xmlns:a16="http://schemas.microsoft.com/office/drawing/2014/main" val="3258924701"/>
                    </a:ext>
                  </a:extLst>
                </a:gridCol>
                <a:gridCol w="2353733">
                  <a:extLst>
                    <a:ext uri="{9D8B030D-6E8A-4147-A177-3AD203B41FA5}">
                      <a16:colId xmlns:a16="http://schemas.microsoft.com/office/drawing/2014/main" val="2112759114"/>
                    </a:ext>
                  </a:extLst>
                </a:gridCol>
                <a:gridCol w="2756747">
                  <a:extLst>
                    <a:ext uri="{9D8B030D-6E8A-4147-A177-3AD203B41FA5}">
                      <a16:colId xmlns:a16="http://schemas.microsoft.com/office/drawing/2014/main" val="788090216"/>
                    </a:ext>
                  </a:extLst>
                </a:gridCol>
                <a:gridCol w="2346960">
                  <a:extLst>
                    <a:ext uri="{9D8B030D-6E8A-4147-A177-3AD203B41FA5}">
                      <a16:colId xmlns:a16="http://schemas.microsoft.com/office/drawing/2014/main" val="888630379"/>
                    </a:ext>
                  </a:extLst>
                </a:gridCol>
                <a:gridCol w="2346960">
                  <a:extLst>
                    <a:ext uri="{9D8B030D-6E8A-4147-A177-3AD203B41FA5}">
                      <a16:colId xmlns:a16="http://schemas.microsoft.com/office/drawing/2014/main" val="4239954339"/>
                    </a:ext>
                  </a:extLst>
                </a:gridCol>
              </a:tblGrid>
              <a:tr h="370840">
                <a:tc>
                  <a:txBody>
                    <a:bodyPr/>
                    <a:lstStyle/>
                    <a:p>
                      <a:r>
                        <a:rPr lang="en-US" sz="2000" b="1" i="0">
                          <a:latin typeface="Franklin Gothic Demi Cond" panose="020B0603020102020204" pitchFamily="34" charset="0"/>
                          <a:ea typeface="Verdana" panose="020B0604030504040204" pitchFamily="34" charset="0"/>
                          <a:cs typeface="Verdana" panose="020B0604030504040204" pitchFamily="34" charset="0"/>
                        </a:rPr>
                        <a:t>Social Identity</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a:latin typeface="Franklin Gothic Demi Cond" panose="020B0603020102020204" pitchFamily="34" charset="0"/>
                          <a:ea typeface="Verdana" panose="020B0604030504040204" pitchFamily="34" charset="0"/>
                          <a:cs typeface="Verdana" panose="020B0604030504040204" pitchFamily="34" charset="0"/>
                        </a:rPr>
                        <a:t>Privileged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a:latin typeface="Franklin Gothic Demi Cond" panose="020B0603020102020204" pitchFamily="34" charset="0"/>
                          <a:ea typeface="Verdana" panose="020B0604030504040204" pitchFamily="34" charset="0"/>
                          <a:cs typeface="Verdana" panose="020B0604030504040204" pitchFamily="34" charset="0"/>
                        </a:rPr>
                        <a:t>Border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a:latin typeface="Franklin Gothic Demi Cond" panose="020B0603020102020204" pitchFamily="34" charset="0"/>
                          <a:ea typeface="Verdana" panose="020B0604030504040204" pitchFamily="34" charset="0"/>
                          <a:cs typeface="Verdana" panose="020B0604030504040204" pitchFamily="34" charset="0"/>
                        </a:rPr>
                        <a:t>Targeted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a:latin typeface="Franklin Gothic Demi Cond" panose="020B0603020102020204" pitchFamily="34" charset="0"/>
                          <a:ea typeface="Verdana" panose="020B0604030504040204" pitchFamily="34" charset="0"/>
                          <a:cs typeface="Verdana" panose="020B0604030504040204" pitchFamily="34" charset="0"/>
                        </a:rPr>
                        <a:t>-ism</a:t>
                      </a:r>
                    </a:p>
                  </a:txBody>
                  <a:tcPr marL="182880" marT="91440" marB="9144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33356291"/>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Race</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White People</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Biracial People (White/Latinx, Black, Asian)</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Asian, Black, Latinx, Native People</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Racism</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654122886"/>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Sex</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Bio Men</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Transsexual, Intersex</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Bio Women</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Sexism</a:t>
                      </a:r>
                    </a:p>
                  </a:txBody>
                  <a:tcPr marL="182880" marT="91440" marB="91440"/>
                </a:tc>
                <a:extLst>
                  <a:ext uri="{0D108BD9-81ED-4DB2-BD59-A6C34878D82A}">
                    <a16:rowId xmlns:a16="http://schemas.microsoft.com/office/drawing/2014/main" val="3691387655"/>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Gender</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Gender-conforming Bio Men &amp; Women</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Gender Ambiguous Bio Men &amp; Women</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Transgender, Genderqueer, Intersex</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Transgender Oppression</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2385635453"/>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Sexual Orientation</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Heterosexual</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Bisexual</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Lesbians, Gay Men</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Heterosexism</a:t>
                      </a:r>
                    </a:p>
                  </a:txBody>
                  <a:tcPr marL="182880" marT="91440" marB="91440"/>
                </a:tc>
                <a:extLst>
                  <a:ext uri="{0D108BD9-81ED-4DB2-BD59-A6C34878D82A}">
                    <a16:rowId xmlns:a16="http://schemas.microsoft.com/office/drawing/2014/main" val="2372361299"/>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Class</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Rich, Upper Class</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Middle Class</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Working Class, Poor</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Classism</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3464442824"/>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Ability/Disability</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Temporarily Able-bodied</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Temporary Disabilities</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People with Disabilities</a:t>
                      </a:r>
                    </a:p>
                  </a:txBody>
                  <a:tcPr marL="182880" marT="91440" marB="91440"/>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Ableism</a:t>
                      </a:r>
                    </a:p>
                  </a:txBody>
                  <a:tcPr marL="182880" marT="91440" marB="91440"/>
                </a:tc>
                <a:extLst>
                  <a:ext uri="{0D108BD9-81ED-4DB2-BD59-A6C34878D82A}">
                    <a16:rowId xmlns:a16="http://schemas.microsoft.com/office/drawing/2014/main" val="2914329213"/>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Religion</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Protestants</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Roman Catholic (historically)</a:t>
                      </a:r>
                    </a:p>
                  </a:txBody>
                  <a:tcPr marL="182880" marT="91440" marB="91440">
                    <a:solidFill>
                      <a:schemeClr val="accent1">
                        <a:lumMod val="40000"/>
                        <a:lumOff val="60000"/>
                        <a:alpha val="20000"/>
                      </a:schemeClr>
                    </a:solidFill>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Jews, Muslims, Hindu</a:t>
                      </a:r>
                    </a:p>
                  </a:txBody>
                  <a:tcPr marL="182880" marT="91440" marB="91440">
                    <a:solidFill>
                      <a:schemeClr val="accent1">
                        <a:lumMod val="40000"/>
                        <a:lumOff val="6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latin typeface="Franklin Gothic Medium Cond" panose="020B0606030402020204" pitchFamily="34" charset="0"/>
                          <a:ea typeface="Verdana" panose="020B0604030504040204" pitchFamily="34" charset="0"/>
                          <a:cs typeface="Verdana" panose="020B0604030504040204" pitchFamily="34" charset="0"/>
                        </a:rPr>
                        <a:t>Religious Oppression</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3709066710"/>
                  </a:ext>
                </a:extLst>
              </a:tr>
              <a:tr h="370840">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Age</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Adults</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Young Adults</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Elders, Young</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a:latin typeface="Franklin Gothic Medium Cond" panose="020B0606030402020204" pitchFamily="34" charset="0"/>
                          <a:ea typeface="Verdana" panose="020B0604030504040204" pitchFamily="34" charset="0"/>
                          <a:cs typeface="Verdana" panose="020B0604030504040204" pitchFamily="34" charset="0"/>
                        </a:rPr>
                        <a:t>Ageism/Adultism</a:t>
                      </a:r>
                    </a:p>
                  </a:txBody>
                  <a:tcPr marL="182880" marT="91440" marB="9144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87998"/>
                  </a:ext>
                </a:extLst>
              </a:tr>
            </a:tbl>
          </a:graphicData>
        </a:graphic>
      </p:graphicFrame>
      <p:sp>
        <p:nvSpPr>
          <p:cNvPr id="8" name="TextBox 7">
            <a:extLst>
              <a:ext uri="{FF2B5EF4-FFF2-40B4-BE49-F238E27FC236}">
                <a16:creationId xmlns:a16="http://schemas.microsoft.com/office/drawing/2014/main" id="{813ABC7B-4917-484D-B8EE-1764F7A86017}"/>
              </a:ext>
            </a:extLst>
          </p:cNvPr>
          <p:cNvSpPr txBox="1"/>
          <p:nvPr/>
        </p:nvSpPr>
        <p:spPr>
          <a:xfrm>
            <a:off x="567266" y="5684458"/>
            <a:ext cx="10515600" cy="584775"/>
          </a:xfrm>
          <a:prstGeom prst="rect">
            <a:avLst/>
          </a:prstGeom>
          <a:noFill/>
        </p:spPr>
        <p:txBody>
          <a:bodyPr wrap="square" rtlCol="0">
            <a:spAutoFit/>
          </a:bodyPr>
          <a:lstStyle/>
          <a:p>
            <a:r>
              <a:rPr lang="en-US" sz="1600"/>
              <a:t>Source: Teaching for Diversity and Social Justice, Second Edition </a:t>
            </a:r>
            <a:r>
              <a:rPr lang="en-US" sz="1600" i="1"/>
              <a:t>from </a:t>
            </a:r>
            <a:r>
              <a:rPr lang="en-US" sz="1600"/>
              <a:t>Routledge 2007</a:t>
            </a:r>
            <a:br>
              <a:rPr lang="en-US" sz="1600"/>
            </a:br>
            <a:r>
              <a:rPr lang="en-US" sz="1600" i="1"/>
              <a:t>and</a:t>
            </a:r>
            <a:r>
              <a:rPr lang="en-US" sz="1600"/>
              <a:t> https://</a:t>
            </a:r>
            <a:r>
              <a:rPr lang="en-US" sz="1600" err="1"/>
              <a:t>www.deanza.edu</a:t>
            </a:r>
            <a:r>
              <a:rPr lang="en-US" sz="1600"/>
              <a:t>/faculty/</a:t>
            </a:r>
            <a:r>
              <a:rPr lang="en-US" sz="1600" err="1"/>
              <a:t>lewisjulie</a:t>
            </a:r>
            <a:r>
              <a:rPr lang="en-US" sz="1600"/>
              <a:t>/</a:t>
            </a:r>
            <a:r>
              <a:rPr lang="en-US" sz="1600" err="1"/>
              <a:t>MOD.pdf</a:t>
            </a:r>
            <a:endParaRPr lang="en-US" sz="1600"/>
          </a:p>
        </p:txBody>
      </p:sp>
      <p:sp>
        <p:nvSpPr>
          <p:cNvPr id="5" name="Footer Placeholder 5">
            <a:extLst>
              <a:ext uri="{FF2B5EF4-FFF2-40B4-BE49-F238E27FC236}">
                <a16:creationId xmlns:a16="http://schemas.microsoft.com/office/drawing/2014/main" id="{0F8CFE6A-668D-FEB2-B3D8-FB5B1F784351}"/>
              </a:ext>
            </a:extLst>
          </p:cNvPr>
          <p:cNvSpPr>
            <a:spLocks noGrp="1"/>
          </p:cNvSpPr>
          <p:nvPr>
            <p:ph type="ftr" sz="quarter" idx="11"/>
          </p:nvPr>
        </p:nvSpPr>
        <p:spPr>
          <a:xfrm>
            <a:off x="1687368" y="6400800"/>
            <a:ext cx="8817264" cy="182880"/>
          </a:xfrm>
        </p:spPr>
        <p:txBody>
          <a:bodyPr/>
          <a:lstStyle/>
          <a:p>
            <a:r>
              <a:rPr lang="en-US"/>
              <a:t>© 2024 THE MITRE CORPORATION. ALL RIGHTS RESERVED. </a:t>
            </a:r>
          </a:p>
        </p:txBody>
      </p:sp>
      <p:sp>
        <p:nvSpPr>
          <p:cNvPr id="6" name="Slide Number Placeholder 2">
            <a:extLst>
              <a:ext uri="{FF2B5EF4-FFF2-40B4-BE49-F238E27FC236}">
                <a16:creationId xmlns:a16="http://schemas.microsoft.com/office/drawing/2014/main" id="{C9109D11-8DD4-84E5-B51C-BF925C1B6EA9}"/>
              </a:ext>
            </a:extLst>
          </p:cNvPr>
          <p:cNvSpPr>
            <a:spLocks noGrp="1"/>
          </p:cNvSpPr>
          <p:nvPr>
            <p:ph type="sldNum" sz="quarter" idx="12"/>
          </p:nvPr>
        </p:nvSpPr>
        <p:spPr>
          <a:xfrm>
            <a:off x="11157529" y="6400800"/>
            <a:ext cx="620891" cy="182880"/>
          </a:xfrm>
        </p:spPr>
        <p:txBody>
          <a:bodyPr/>
          <a:lstStyle/>
          <a:p>
            <a:fld id="{BECF63ED-5365-0347-943C-46237B9951C9}" type="slidenum">
              <a:rPr lang="en-US" smtClean="0"/>
              <a:t>13</a:t>
            </a:fld>
            <a:endParaRPr lang="en-US"/>
          </a:p>
        </p:txBody>
      </p:sp>
    </p:spTree>
    <p:extLst>
      <p:ext uri="{BB962C8B-B14F-4D97-AF65-F5344CB8AC3E}">
        <p14:creationId xmlns:p14="http://schemas.microsoft.com/office/powerpoint/2010/main" val="149356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314312"/>
            <a:ext cx="11338560" cy="548640"/>
          </a:xfrm>
        </p:spPr>
        <p:txBody>
          <a:bodyPr anchor="t" anchorCtr="0"/>
          <a:lstStyle/>
          <a:p>
            <a:r>
              <a:rPr lang="en-US">
                <a:latin typeface="+mj-lt"/>
              </a:rPr>
              <a:t>Compounding effects of race &amp; disability on net worth</a:t>
            </a:r>
            <a:endParaRPr lang="en-US" b="0">
              <a:latin typeface="+mj-lt"/>
            </a:endParaRPr>
          </a:p>
        </p:txBody>
      </p:sp>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894411"/>
            <a:ext cx="11342735" cy="951551"/>
          </a:xfrm>
        </p:spPr>
        <p:txBody>
          <a:bodyPr anchor="t" anchorCtr="0"/>
          <a:lstStyle/>
          <a:p>
            <a:r>
              <a:rPr lang="en-US" sz="2400" b="0"/>
              <a:t>Household net worth by race / ethnicity and disability status</a:t>
            </a:r>
            <a:br>
              <a:rPr lang="en-US" sz="2400" b="0"/>
            </a:br>
            <a:r>
              <a:rPr lang="en-US" sz="2400" b="0"/>
              <a:t>of working-age householder, 2016</a:t>
            </a:r>
            <a:endParaRPr lang="en-US" sz="2400"/>
          </a:p>
        </p:txBody>
      </p:sp>
      <p:graphicFrame>
        <p:nvGraphicFramePr>
          <p:cNvPr id="8" name="Content Placeholder 7" descr="Bar chart of Household Net Worth by Race / Ethnicity and Disability Statusof Working-age Householder, 2016, the data is available in the table on this slide">
            <a:extLst>
              <a:ext uri="{FF2B5EF4-FFF2-40B4-BE49-F238E27FC236}">
                <a16:creationId xmlns:a16="http://schemas.microsoft.com/office/drawing/2014/main" id="{8811C763-4FAC-637B-F4A2-223613A210B7}"/>
              </a:ext>
            </a:extLst>
          </p:cNvPr>
          <p:cNvGraphicFramePr>
            <a:graphicFrameLocks noGrp="1"/>
          </p:cNvGraphicFramePr>
          <p:nvPr>
            <p:ph sz="quarter" idx="15"/>
          </p:nvPr>
        </p:nvGraphicFramePr>
        <p:xfrm>
          <a:off x="430213" y="1752600"/>
          <a:ext cx="6656387" cy="4327525"/>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5">
            <a:extLst>
              <a:ext uri="{FF2B5EF4-FFF2-40B4-BE49-F238E27FC236}">
                <a16:creationId xmlns:a16="http://schemas.microsoft.com/office/drawing/2014/main" id="{BBBD4ED3-FBA3-B5C5-BAF9-5D3BECD37484}"/>
              </a:ext>
            </a:extLst>
          </p:cNvPr>
          <p:cNvSpPr txBox="1">
            <a:spLocks/>
          </p:cNvSpPr>
          <p:nvPr/>
        </p:nvSpPr>
        <p:spPr>
          <a:xfrm>
            <a:off x="7086600" y="1865316"/>
            <a:ext cx="5029200" cy="3949816"/>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spcAft>
                <a:spcPts val="0"/>
              </a:spcAft>
              <a:buFontTx/>
              <a:buNone/>
              <a:defRPr lang="en-US" sz="2000" b="0" i="0" kern="1200" cap="none" baseline="0">
                <a:solidFill>
                  <a:schemeClr val="tx2"/>
                </a:solidFill>
                <a:latin typeface="+mn-lt"/>
                <a:ea typeface="+mn-ea"/>
                <a:cs typeface="Arial Narrow" charset="0"/>
              </a:defRPr>
            </a:lvl1pPr>
            <a:lvl2pPr marL="457200" indent="0" algn="l" defTabSz="914400" rtl="0" eaLnBrk="1" latinLnBrk="0" hangingPunct="1">
              <a:lnSpc>
                <a:spcPct val="100000"/>
              </a:lnSpc>
              <a:spcBef>
                <a:spcPts val="1000"/>
              </a:spcBef>
              <a:spcAft>
                <a:spcPts val="0"/>
              </a:spcAft>
              <a:buFontTx/>
              <a:buNone/>
              <a:defRPr lang="en-US" sz="2000" b="0" i="0" kern="1200" baseline="0">
                <a:solidFill>
                  <a:schemeClr val="tx2"/>
                </a:solidFill>
                <a:latin typeface="+mn-lt"/>
                <a:ea typeface="+mn-ea"/>
                <a:cs typeface="Arial Narrow" charset="0"/>
              </a:defRPr>
            </a:lvl2pPr>
            <a:lvl3pPr marL="914400" indent="0" algn="l" defTabSz="914400" rtl="0" eaLnBrk="1" latinLnBrk="0" hangingPunct="1">
              <a:lnSpc>
                <a:spcPct val="100000"/>
              </a:lnSpc>
              <a:spcBef>
                <a:spcPts val="1000"/>
              </a:spcBef>
              <a:spcAft>
                <a:spcPts val="0"/>
              </a:spcAft>
              <a:buFontTx/>
              <a:buNone/>
              <a:tabLst/>
              <a:defRPr lang="en-US" sz="1800" b="0" i="0" kern="1200" baseline="0">
                <a:solidFill>
                  <a:schemeClr val="tx2"/>
                </a:solidFill>
                <a:latin typeface="+mn-lt"/>
                <a:ea typeface="+mn-ea"/>
                <a:cs typeface="Arial Narrow" charset="0"/>
              </a:defRPr>
            </a:lvl3pPr>
            <a:lvl4pPr marL="1371600" indent="0" algn="l" defTabSz="914400" rtl="0" eaLnBrk="1" latinLnBrk="0" hangingPunct="1">
              <a:lnSpc>
                <a:spcPct val="100000"/>
              </a:lnSpc>
              <a:spcBef>
                <a:spcPts val="1000"/>
              </a:spcBef>
              <a:spcAft>
                <a:spcPts val="0"/>
              </a:spcAft>
              <a:buFontTx/>
              <a:buNone/>
              <a:tabLst/>
              <a:defRPr lang="en-US" sz="1600" b="0" i="0" kern="1200" baseline="0">
                <a:solidFill>
                  <a:schemeClr val="tx2"/>
                </a:solidFill>
                <a:latin typeface="+mn-lt"/>
                <a:ea typeface="+mn-ea"/>
                <a:cs typeface="Arial Narrow" charset="0"/>
              </a:defRPr>
            </a:lvl4pPr>
            <a:lvl5pPr marL="1828800" indent="0" algn="l" defTabSz="914400" rtl="0" eaLnBrk="1" latinLnBrk="0" hangingPunct="1">
              <a:lnSpc>
                <a:spcPct val="100000"/>
              </a:lnSpc>
              <a:spcBef>
                <a:spcPts val="1000"/>
              </a:spcBef>
              <a:spcAft>
                <a:spcPts val="0"/>
              </a:spcAft>
              <a:buFontTx/>
              <a:buNone/>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j-lt"/>
              </a:rPr>
              <a:t>There are significant disparities in household net worth by disability status and race.</a:t>
            </a:r>
          </a:p>
          <a:p>
            <a:pPr marL="285750" indent="-285750">
              <a:buFont typeface="Wingdings" pitchFamily="2" charset="2"/>
              <a:buChar char="§"/>
            </a:pPr>
            <a:r>
              <a:rPr lang="en-US" sz="1800"/>
              <a:t>Black households with a disability have an average net worth of only $1,282.</a:t>
            </a:r>
          </a:p>
          <a:p>
            <a:pPr marL="285750" indent="-285750">
              <a:buFont typeface="Wingdings" pitchFamily="2" charset="2"/>
              <a:buChar char="§"/>
            </a:pPr>
            <a:r>
              <a:rPr lang="en-US" sz="1800"/>
              <a:t>Latinx households with a disability have a $13,340 average net worth.</a:t>
            </a:r>
          </a:p>
          <a:p>
            <a:pPr marL="285750" indent="-285750">
              <a:buFont typeface="Wingdings" pitchFamily="2" charset="2"/>
              <a:buChar char="§"/>
            </a:pPr>
            <a:r>
              <a:rPr lang="en-US" sz="1800"/>
              <a:t>In comparison, white households with a disability have a $27,100 average net worth.</a:t>
            </a:r>
          </a:p>
          <a:p>
            <a:pPr>
              <a:spcBef>
                <a:spcPts val="2400"/>
              </a:spcBef>
              <a:spcAft>
                <a:spcPts val="600"/>
              </a:spcAft>
            </a:pPr>
            <a:r>
              <a:rPr lang="en-US" sz="1600"/>
              <a:t>Source: </a:t>
            </a:r>
            <a:r>
              <a:rPr lang="en-US" sz="1600">
                <a:solidFill>
                  <a:schemeClr val="tx1"/>
                </a:solidFill>
              </a:rPr>
              <a:t>National Disability Institute Analysis of U.S. Census Bureau. 2019. Survey of Income &amp; Program Participation Microdata, 2014 Panel, Wave 4.</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14</a:t>
            </a:fld>
            <a:endParaRPr lang="en-US"/>
          </a:p>
        </p:txBody>
      </p:sp>
    </p:spTree>
    <p:extLst>
      <p:ext uri="{BB962C8B-B14F-4D97-AF65-F5344CB8AC3E}">
        <p14:creationId xmlns:p14="http://schemas.microsoft.com/office/powerpoint/2010/main" val="117141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1B2D0-DEA2-400A-6AB9-2707DABEDF01}"/>
              </a:ext>
            </a:extLst>
          </p:cNvPr>
          <p:cNvSpPr>
            <a:spLocks noGrp="1"/>
          </p:cNvSpPr>
          <p:nvPr>
            <p:ph type="title"/>
          </p:nvPr>
        </p:nvSpPr>
        <p:spPr>
          <a:xfrm>
            <a:off x="426720" y="365760"/>
            <a:ext cx="11765280" cy="548640"/>
          </a:xfrm>
        </p:spPr>
        <p:txBody>
          <a:bodyPr anchor="t" anchorCtr="0"/>
          <a:lstStyle/>
          <a:p>
            <a:r>
              <a:rPr lang="en-US">
                <a:latin typeface="+mj-lt"/>
              </a:rPr>
              <a:t>Research on the compounding barriers of intersectionality</a:t>
            </a:r>
          </a:p>
        </p:txBody>
      </p:sp>
      <p:sp>
        <p:nvSpPr>
          <p:cNvPr id="7" name="Oval 6">
            <a:extLst>
              <a:ext uri="{FF2B5EF4-FFF2-40B4-BE49-F238E27FC236}">
                <a16:creationId xmlns:a16="http://schemas.microsoft.com/office/drawing/2014/main" id="{ADE201DB-400B-8748-C9EE-F591D6150DC7}"/>
              </a:ext>
              <a:ext uri="{C183D7F6-B498-43B3-948B-1728B52AA6E4}">
                <adec:decorative xmlns:adec="http://schemas.microsoft.com/office/drawing/2017/decorative" val="1"/>
              </a:ext>
            </a:extLst>
          </p:cNvPr>
          <p:cNvSpPr/>
          <p:nvPr/>
        </p:nvSpPr>
        <p:spPr>
          <a:xfrm rot="-6900000">
            <a:off x="-1576528" y="1271015"/>
            <a:ext cx="4769272" cy="4773168"/>
          </a:xfrm>
          <a:prstGeom prst="ellipse">
            <a:avLst/>
          </a:prstGeom>
          <a:blipFill dpi="0" rotWithShape="1">
            <a:blip r:embed="rId3">
              <a:alphaModFix amt="7826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940D53A3-EBAB-47E1-ABD8-DC2EC7421E0D}"/>
              </a:ext>
            </a:extLst>
          </p:cNvPr>
          <p:cNvSpPr>
            <a:spLocks noGrp="1"/>
          </p:cNvSpPr>
          <p:nvPr>
            <p:ph type="body" sz="quarter" idx="13"/>
          </p:nvPr>
        </p:nvSpPr>
        <p:spPr>
          <a:xfrm>
            <a:off x="3386138" y="1019789"/>
            <a:ext cx="8272462" cy="4923811"/>
          </a:xfrm>
        </p:spPr>
        <p:txBody>
          <a:bodyPr anchor="t" anchorCtr="0"/>
          <a:lstStyle/>
          <a:p>
            <a:pPr>
              <a:lnSpc>
                <a:spcPct val="110000"/>
              </a:lnSpc>
              <a:spcBef>
                <a:spcPts val="0"/>
              </a:spcBef>
              <a:spcAft>
                <a:spcPts val="1200"/>
              </a:spcAft>
            </a:pPr>
            <a:r>
              <a:rPr lang="en-US" sz="2000" b="1">
                <a:solidFill>
                  <a:schemeClr val="tx1"/>
                </a:solidFill>
                <a:latin typeface="+mj-lt"/>
              </a:rPr>
              <a:t>Complex Dynamics: Disability, Assistive Technology, and the LGBTQIA+ Community Center Experience in the United States</a:t>
            </a:r>
            <a:br>
              <a:rPr lang="en-US" sz="2000" b="1">
                <a:latin typeface="+mj-lt"/>
              </a:rPr>
            </a:br>
            <a:r>
              <a:rPr lang="en-US" sz="1600">
                <a:solidFill>
                  <a:schemeClr val="tx1">
                    <a:lumMod val="65000"/>
                    <a:lumOff val="35000"/>
                  </a:schemeClr>
                </a:solidFill>
              </a:rPr>
              <a:t>Crawford, Kirk; Spiel, Katta; Hamidi, </a:t>
            </a:r>
            <a:r>
              <a:rPr lang="en-US" sz="1600" err="1">
                <a:solidFill>
                  <a:schemeClr val="tx1">
                    <a:lumMod val="65000"/>
                    <a:lumOff val="35000"/>
                  </a:schemeClr>
                </a:solidFill>
              </a:rPr>
              <a:t>Foad</a:t>
            </a:r>
            <a:r>
              <a:rPr lang="en-US" sz="1600">
                <a:solidFill>
                  <a:schemeClr val="tx1">
                    <a:lumMod val="65000"/>
                    <a:lumOff val="35000"/>
                  </a:schemeClr>
                </a:solidFill>
              </a:rPr>
              <a:t>. October 2023. ASSETS ‘23.</a:t>
            </a:r>
            <a:br>
              <a:rPr lang="en-US" sz="1800">
                <a:solidFill>
                  <a:schemeClr val="tx1">
                    <a:lumMod val="65000"/>
                    <a:lumOff val="35000"/>
                  </a:schemeClr>
                </a:solidFill>
              </a:rPr>
            </a:br>
            <a:r>
              <a:rPr lang="en-US" sz="1600">
                <a:solidFill>
                  <a:schemeClr val="tx1">
                    <a:lumMod val="65000"/>
                    <a:lumOff val="35000"/>
                  </a:schemeClr>
                </a:solidFill>
              </a:rPr>
              <a:t>Study on the experience and barriers faced by LGBTQIA+ people with disabilities in community centers, identified “barriers to accessing and using AT, including social stigma, cost, and limitations in AT design.”</a:t>
            </a:r>
          </a:p>
          <a:p>
            <a:pPr>
              <a:lnSpc>
                <a:spcPct val="110000"/>
              </a:lnSpc>
              <a:spcBef>
                <a:spcPts val="0"/>
              </a:spcBef>
              <a:spcAft>
                <a:spcPts val="1200"/>
              </a:spcAft>
            </a:pPr>
            <a:r>
              <a:rPr lang="en-US" sz="2000" b="1">
                <a:solidFill>
                  <a:schemeClr val="tx1"/>
                </a:solidFill>
              </a:rPr>
              <a:t>Working at the Intersection of Race, Disability, and Accessibility</a:t>
            </a:r>
            <a:br>
              <a:rPr lang="en-US" sz="2000" b="1"/>
            </a:br>
            <a:r>
              <a:rPr lang="en-US" sz="1600">
                <a:solidFill>
                  <a:schemeClr val="tx1">
                    <a:lumMod val="65000"/>
                    <a:lumOff val="35000"/>
                  </a:schemeClr>
                </a:solidFill>
              </a:rPr>
              <a:t>Harrington, Christina; </a:t>
            </a:r>
            <a:r>
              <a:rPr lang="en-US" sz="1600" err="1">
                <a:solidFill>
                  <a:schemeClr val="tx1">
                    <a:lumMod val="65000"/>
                    <a:lumOff val="35000"/>
                  </a:schemeClr>
                </a:solidFill>
              </a:rPr>
              <a:t>Moharana</a:t>
            </a:r>
            <a:r>
              <a:rPr lang="en-US" sz="1600">
                <a:solidFill>
                  <a:schemeClr val="tx1">
                    <a:lumMod val="65000"/>
                    <a:lumOff val="35000"/>
                  </a:schemeClr>
                </a:solidFill>
              </a:rPr>
              <a:t>, </a:t>
            </a:r>
            <a:r>
              <a:rPr lang="en-US" sz="1600" err="1">
                <a:solidFill>
                  <a:schemeClr val="tx1">
                    <a:lumMod val="65000"/>
                    <a:lumOff val="35000"/>
                  </a:schemeClr>
                </a:solidFill>
              </a:rPr>
              <a:t>Sanika</a:t>
            </a:r>
            <a:r>
              <a:rPr lang="en-US" sz="1600">
                <a:solidFill>
                  <a:schemeClr val="tx1">
                    <a:lumMod val="65000"/>
                    <a:lumOff val="35000"/>
                  </a:schemeClr>
                </a:solidFill>
              </a:rPr>
              <a:t>; Desai, </a:t>
            </a:r>
            <a:r>
              <a:rPr lang="en-US" sz="1600" err="1">
                <a:solidFill>
                  <a:schemeClr val="tx1">
                    <a:lumMod val="65000"/>
                    <a:lumOff val="35000"/>
                  </a:schemeClr>
                </a:solidFill>
              </a:rPr>
              <a:t>Aashaka</a:t>
            </a:r>
            <a:r>
              <a:rPr lang="en-US" sz="1600">
                <a:solidFill>
                  <a:schemeClr val="tx1">
                    <a:lumMod val="65000"/>
                    <a:lumOff val="35000"/>
                  </a:schemeClr>
                </a:solidFill>
              </a:rPr>
              <a:t>; Spencer Ross, Anne; Lewis, </a:t>
            </a:r>
            <a:r>
              <a:rPr lang="en-US" sz="1600" err="1">
                <a:solidFill>
                  <a:schemeClr val="tx1">
                    <a:lumMod val="65000"/>
                    <a:lumOff val="35000"/>
                  </a:schemeClr>
                </a:solidFill>
              </a:rPr>
              <a:t>Aaleyah</a:t>
            </a:r>
            <a:r>
              <a:rPr lang="en-US" sz="1600">
                <a:solidFill>
                  <a:schemeClr val="tx1">
                    <a:lumMod val="65000"/>
                    <a:lumOff val="35000"/>
                  </a:schemeClr>
                </a:solidFill>
              </a:rPr>
              <a:t>; </a:t>
            </a:r>
            <a:r>
              <a:rPr lang="en-US" sz="1600" err="1">
                <a:solidFill>
                  <a:schemeClr val="tx1">
                    <a:lumMod val="65000"/>
                    <a:lumOff val="35000"/>
                  </a:schemeClr>
                </a:solidFill>
              </a:rPr>
              <a:t>Mankoff</a:t>
            </a:r>
            <a:r>
              <a:rPr lang="en-US" sz="1600">
                <a:solidFill>
                  <a:schemeClr val="tx1">
                    <a:lumMod val="65000"/>
                    <a:lumOff val="35000"/>
                  </a:schemeClr>
                </a:solidFill>
              </a:rPr>
              <a:t>, Jennifer. October 2023. ASSETS ’23.</a:t>
            </a:r>
            <a:br>
              <a:rPr lang="en-US" sz="1600">
                <a:solidFill>
                  <a:schemeClr val="tx1">
                    <a:lumMod val="65000"/>
                    <a:lumOff val="35000"/>
                  </a:schemeClr>
                </a:solidFill>
              </a:rPr>
            </a:br>
            <a:r>
              <a:rPr lang="en-US" sz="1600">
                <a:solidFill>
                  <a:schemeClr val="tx1">
                    <a:lumMod val="65000"/>
                    <a:lumOff val="35000"/>
                  </a:schemeClr>
                </a:solidFill>
              </a:rPr>
              <a:t>Examination of the intersection of race and disability to improve accessibility research, highlighting more work to be done especially continued engagement with representation from diverse communities.</a:t>
            </a:r>
          </a:p>
          <a:p>
            <a:pPr algn="l">
              <a:lnSpc>
                <a:spcPct val="110000"/>
              </a:lnSpc>
              <a:spcBef>
                <a:spcPts val="0"/>
              </a:spcBef>
              <a:spcAft>
                <a:spcPts val="1200"/>
              </a:spcAft>
            </a:pPr>
            <a:r>
              <a:rPr lang="en-US" sz="2000" b="1">
                <a:solidFill>
                  <a:schemeClr val="tx1"/>
                </a:solidFill>
              </a:rPr>
              <a:t>Introduction to Intersectional Qualitative Research</a:t>
            </a:r>
            <a:br>
              <a:rPr lang="en-US" sz="2000" b="1"/>
            </a:br>
            <a:r>
              <a:rPr lang="en-US" sz="1600">
                <a:solidFill>
                  <a:schemeClr val="tx1">
                    <a:lumMod val="65000"/>
                    <a:lumOff val="35000"/>
                  </a:schemeClr>
                </a:solidFill>
              </a:rPr>
              <a:t>Esposito, Jennifer; Evans-Winters, Venus. 2022. Sage Publications.</a:t>
            </a:r>
            <a:br>
              <a:rPr lang="en-US" sz="1800">
                <a:solidFill>
                  <a:schemeClr val="tx1">
                    <a:lumMod val="65000"/>
                    <a:lumOff val="35000"/>
                  </a:schemeClr>
                </a:solidFill>
              </a:rPr>
            </a:br>
            <a:r>
              <a:rPr lang="en-US" sz="1600">
                <a:solidFill>
                  <a:schemeClr val="tx1">
                    <a:lumMod val="65000"/>
                    <a:lumOff val="35000"/>
                  </a:schemeClr>
                </a:solidFill>
              </a:rPr>
              <a:t>Detailed book on the revolution of qualitative inquiry, including methodologies, analysis, conversational approaches.</a:t>
            </a:r>
          </a:p>
        </p:txBody>
      </p:sp>
      <p:sp>
        <p:nvSpPr>
          <p:cNvPr id="6" name="Footer Placeholder 5">
            <a:extLst>
              <a:ext uri="{FF2B5EF4-FFF2-40B4-BE49-F238E27FC236}">
                <a16:creationId xmlns:a16="http://schemas.microsoft.com/office/drawing/2014/main" id="{29225DA1-89EF-3C2D-4C35-6BE27A230A33}"/>
              </a:ext>
            </a:extLst>
          </p:cNvPr>
          <p:cNvSpPr>
            <a:spLocks noGrp="1"/>
          </p:cNvSpPr>
          <p:nvPr>
            <p:ph type="ftr" sz="quarter" idx="11"/>
          </p:nvPr>
        </p:nvSpPr>
        <p:spPr/>
        <p:txBody>
          <a:bodyPr/>
          <a:lstStyle/>
          <a:p>
            <a:r>
              <a:rPr lang="en-US"/>
              <a:t>© 2024 THE MITRE CORPORATION. ALL RIGHTS RESERVED. </a:t>
            </a:r>
          </a:p>
        </p:txBody>
      </p:sp>
      <p:sp>
        <p:nvSpPr>
          <p:cNvPr id="3" name="Slide Number Placeholder 2">
            <a:extLst>
              <a:ext uri="{FF2B5EF4-FFF2-40B4-BE49-F238E27FC236}">
                <a16:creationId xmlns:a16="http://schemas.microsoft.com/office/drawing/2014/main" id="{F13EBC3B-8B0E-AE69-3746-13A8ECB67C38}"/>
              </a:ext>
            </a:extLst>
          </p:cNvPr>
          <p:cNvSpPr>
            <a:spLocks noGrp="1"/>
          </p:cNvSpPr>
          <p:nvPr>
            <p:ph type="sldNum" sz="quarter" idx="12"/>
          </p:nvPr>
        </p:nvSpPr>
        <p:spPr/>
        <p:txBody>
          <a:bodyPr/>
          <a:lstStyle/>
          <a:p>
            <a:fld id="{BECF63ED-5365-0347-943C-46237B9951C9}" type="slidenum">
              <a:rPr lang="en-US" smtClean="0"/>
              <a:t>15</a:t>
            </a:fld>
            <a:endParaRPr lang="en-US"/>
          </a:p>
        </p:txBody>
      </p:sp>
    </p:spTree>
    <p:extLst>
      <p:ext uri="{BB962C8B-B14F-4D97-AF65-F5344CB8AC3E}">
        <p14:creationId xmlns:p14="http://schemas.microsoft.com/office/powerpoint/2010/main" val="369525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n example grid of intersectional identity characteristics of interview participants. The data here is fictional.">
            <a:extLst>
              <a:ext uri="{FF2B5EF4-FFF2-40B4-BE49-F238E27FC236}">
                <a16:creationId xmlns:a16="http://schemas.microsoft.com/office/drawing/2014/main" id="{D96D4C2C-3E4B-AE30-BE62-9369D603705E}"/>
              </a:ext>
            </a:extLst>
          </p:cNvPr>
          <p:cNvPicPr>
            <a:picLocks noChangeAspect="1"/>
          </p:cNvPicPr>
          <p:nvPr/>
        </p:nvPicPr>
        <p:blipFill rotWithShape="1">
          <a:blip r:embed="rId3">
            <a:alphaModFix amt="75000"/>
            <a:extLst>
              <a:ext uri="{28A0092B-C50C-407E-A947-70E740481C1C}">
                <a14:useLocalDpi xmlns:a14="http://schemas.microsoft.com/office/drawing/2010/main"/>
              </a:ext>
            </a:extLst>
          </a:blip>
          <a:srcRect/>
          <a:stretch/>
        </p:blipFill>
        <p:spPr>
          <a:xfrm>
            <a:off x="0" y="1106733"/>
            <a:ext cx="12227180" cy="5124901"/>
          </a:xfrm>
          <a:prstGeom prst="rect">
            <a:avLst/>
          </a:prstGeom>
          <a:solidFill>
            <a:srgbClr val="FF2D80"/>
          </a:solidFill>
        </p:spPr>
      </p:pic>
      <p:sp>
        <p:nvSpPr>
          <p:cNvPr id="3" name="Title 2">
            <a:extLst>
              <a:ext uri="{FF2B5EF4-FFF2-40B4-BE49-F238E27FC236}">
                <a16:creationId xmlns:a16="http://schemas.microsoft.com/office/drawing/2014/main" id="{9DCCC02E-8578-181A-ED5B-EF32F82F5160}"/>
              </a:ext>
            </a:extLst>
          </p:cNvPr>
          <p:cNvSpPr>
            <a:spLocks noGrp="1"/>
          </p:cNvSpPr>
          <p:nvPr>
            <p:ph type="title"/>
          </p:nvPr>
        </p:nvSpPr>
        <p:spPr>
          <a:xfrm>
            <a:off x="0" y="413611"/>
            <a:ext cx="12192000" cy="840230"/>
          </a:xfrm>
        </p:spPr>
        <p:txBody>
          <a:bodyPr/>
          <a:lstStyle/>
          <a:p>
            <a:pPr marL="114300"/>
            <a:r>
              <a:rPr lang="en-US" sz="600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Research Approaches</a:t>
            </a:r>
          </a:p>
        </p:txBody>
      </p:sp>
      <p:sp>
        <p:nvSpPr>
          <p:cNvPr id="4" name="Footer Placeholder 3">
            <a:extLst>
              <a:ext uri="{FF2B5EF4-FFF2-40B4-BE49-F238E27FC236}">
                <a16:creationId xmlns:a16="http://schemas.microsoft.com/office/drawing/2014/main" id="{B5A795B6-04FE-76B1-7E71-35175F9DA81C}"/>
              </a:ext>
            </a:extLst>
          </p:cNvPr>
          <p:cNvSpPr>
            <a:spLocks noGrp="1"/>
          </p:cNvSpPr>
          <p:nvPr>
            <p:ph type="ftr" sz="quarter" idx="3"/>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169C64E3-4E07-9885-FF30-70ADAB1B2C13}"/>
              </a:ext>
            </a:extLst>
          </p:cNvPr>
          <p:cNvSpPr>
            <a:spLocks noGrp="1"/>
          </p:cNvSpPr>
          <p:nvPr>
            <p:ph type="sldNum" sz="quarter" idx="12"/>
          </p:nvPr>
        </p:nvSpPr>
        <p:spPr/>
        <p:txBody>
          <a:bodyPr/>
          <a:lstStyle/>
          <a:p>
            <a:fld id="{BECF63ED-5365-0347-943C-46237B9951C9}" type="slidenum">
              <a:rPr lang="en-US" smtClean="0"/>
              <a:t>16</a:t>
            </a:fld>
            <a:endParaRPr lang="en-US"/>
          </a:p>
        </p:txBody>
      </p:sp>
    </p:spTree>
    <p:extLst>
      <p:ext uri="{BB962C8B-B14F-4D97-AF65-F5344CB8AC3E}">
        <p14:creationId xmlns:p14="http://schemas.microsoft.com/office/powerpoint/2010/main" val="156432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a:latin typeface="+mj-lt"/>
                <a:cs typeface="Arial Black" panose="020B0604020202020204" pitchFamily="34" charset="0"/>
              </a:rPr>
              <a:t>Lessons from Our Research Design</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371599"/>
            <a:ext cx="6106815" cy="4889715"/>
          </a:xfrm>
        </p:spPr>
        <p:txBody>
          <a:bodyPr numCol="1" spcCol="274320"/>
          <a:lstStyle/>
          <a:p>
            <a:pPr marL="9525" indent="0">
              <a:spcBef>
                <a:spcPts val="0"/>
              </a:spcBef>
              <a:spcAft>
                <a:spcPts val="600"/>
              </a:spcAft>
              <a:buNone/>
            </a:pPr>
            <a:r>
              <a:rPr lang="en-US" b="1">
                <a:latin typeface="+mj-lt"/>
              </a:rPr>
              <a:t>Research Goal</a:t>
            </a:r>
          </a:p>
          <a:p>
            <a:pPr marL="9525" indent="0">
              <a:lnSpc>
                <a:spcPct val="110000"/>
              </a:lnSpc>
              <a:spcBef>
                <a:spcPts val="0"/>
              </a:spcBef>
              <a:buNone/>
            </a:pPr>
            <a:r>
              <a:rPr lang="en-US" sz="2000"/>
              <a:t>Inform broader IRS strategies to best serve diverse taxpayers, particularly taxpayers with disabilities. </a:t>
            </a:r>
          </a:p>
          <a:p>
            <a:pPr marL="9525" indent="0">
              <a:spcBef>
                <a:spcPts val="1200"/>
              </a:spcBef>
              <a:spcAft>
                <a:spcPts val="600"/>
              </a:spcAft>
              <a:buNone/>
            </a:pPr>
            <a:r>
              <a:rPr lang="en-US" b="1">
                <a:latin typeface="+mj-lt"/>
              </a:rPr>
              <a:t>Research Questions</a:t>
            </a:r>
          </a:p>
          <a:p>
            <a:pPr>
              <a:lnSpc>
                <a:spcPct val="120000"/>
              </a:lnSpc>
              <a:spcBef>
                <a:spcPts val="0"/>
              </a:spcBef>
              <a:spcAft>
                <a:spcPts val="1200"/>
              </a:spcAft>
            </a:pPr>
            <a:r>
              <a:rPr lang="en-US" sz="2000"/>
              <a:t>Overall, discover challenges and opportunities around IRS services for diverse taxpayers, particularly taxpayers with disabilities.</a:t>
            </a:r>
          </a:p>
          <a:p>
            <a:pPr>
              <a:lnSpc>
                <a:spcPct val="120000"/>
              </a:lnSpc>
              <a:spcBef>
                <a:spcPts val="0"/>
              </a:spcBef>
              <a:spcAft>
                <a:spcPts val="1200"/>
              </a:spcAft>
            </a:pPr>
            <a:r>
              <a:rPr lang="en-US" sz="2000"/>
              <a:t>While recruiting People With Disabilities (PWD), we also seek to understand how usability may be impacted by various intersectional identity characteristics, as an enhanced information-gathering while focusing on PWD.</a:t>
            </a:r>
          </a:p>
        </p:txBody>
      </p:sp>
      <p:graphicFrame>
        <p:nvGraphicFramePr>
          <p:cNvPr id="7" name="Table 6">
            <a:extLst>
              <a:ext uri="{FF2B5EF4-FFF2-40B4-BE49-F238E27FC236}">
                <a16:creationId xmlns:a16="http://schemas.microsoft.com/office/drawing/2014/main" id="{857DD84B-7980-0538-E617-97CBA8F04A7B}"/>
              </a:ext>
            </a:extLst>
          </p:cNvPr>
          <p:cNvGraphicFramePr>
            <a:graphicFrameLocks noGrp="1"/>
          </p:cNvGraphicFramePr>
          <p:nvPr>
            <p:extLst>
              <p:ext uri="{D42A27DB-BD31-4B8C-83A1-F6EECF244321}">
                <p14:modId xmlns:p14="http://schemas.microsoft.com/office/powerpoint/2010/main" val="3605466272"/>
              </p:ext>
            </p:extLst>
          </p:nvPr>
        </p:nvGraphicFramePr>
        <p:xfrm>
          <a:off x="6710516" y="1053887"/>
          <a:ext cx="5481484" cy="5487077"/>
        </p:xfrm>
        <a:graphic>
          <a:graphicData uri="http://schemas.openxmlformats.org/drawingml/2006/table">
            <a:tbl>
              <a:tblPr firstRow="1" bandRow="1">
                <a:tableStyleId>{F2DE63D5-997A-4646-A377-4702673A728D}</a:tableStyleId>
              </a:tblPr>
              <a:tblGrid>
                <a:gridCol w="1342103">
                  <a:extLst>
                    <a:ext uri="{9D8B030D-6E8A-4147-A177-3AD203B41FA5}">
                      <a16:colId xmlns:a16="http://schemas.microsoft.com/office/drawing/2014/main" val="2740792812"/>
                    </a:ext>
                  </a:extLst>
                </a:gridCol>
                <a:gridCol w="4139381">
                  <a:extLst>
                    <a:ext uri="{9D8B030D-6E8A-4147-A177-3AD203B41FA5}">
                      <a16:colId xmlns:a16="http://schemas.microsoft.com/office/drawing/2014/main" val="358221696"/>
                    </a:ext>
                  </a:extLst>
                </a:gridCol>
              </a:tblGrid>
              <a:tr h="511242">
                <a:tc>
                  <a:txBody>
                    <a:bodyPr/>
                    <a:lstStyle/>
                    <a:p>
                      <a:r>
                        <a:rPr lang="en-US">
                          <a:solidFill>
                            <a:sysClr val="windowText" lastClr="000000"/>
                          </a:solidFill>
                        </a:rPr>
                        <a:t>Category</a:t>
                      </a:r>
                    </a:p>
                  </a:txBody>
                  <a:tcPr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solidFill>
                            <a:sysClr val="windowText" lastClr="000000"/>
                          </a:solidFill>
                        </a:rPr>
                        <a:t>Description</a:t>
                      </a:r>
                    </a:p>
                  </a:txBody>
                  <a:tcPr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8950"/>
                  </a:ext>
                </a:extLst>
              </a:tr>
              <a:tr h="1473039">
                <a:tc>
                  <a:txBody>
                    <a:bodyPr/>
                    <a:lstStyle/>
                    <a:p>
                      <a:r>
                        <a:rPr lang="en-US" sz="1800" b="1"/>
                        <a:t>Cognitive</a:t>
                      </a:r>
                      <a:endParaRPr lang="en-US"/>
                    </a:p>
                  </a:txBody>
                  <a:tcPr>
                    <a:lnL w="12700" cap="flat" cmpd="sng" algn="ctr">
                      <a:noFill/>
                      <a:prstDash val="solid"/>
                      <a:round/>
                      <a:headEnd type="none" w="med" len="med"/>
                      <a:tailEnd type="none" w="med" len="med"/>
                    </a:lnL>
                    <a:lnT w="12700" cap="flat" cmpd="sng" algn="ctr">
                      <a:solidFill>
                        <a:schemeClr val="accent6"/>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may range from PTSD, TBI, ADHD, ADD, Autism spectrum, Depression, Anxiety, developmental disabilities, etc.; could require knowing the activity planned before the date as well as live transcript provided  </a:t>
                      </a:r>
                    </a:p>
                  </a:txBody>
                  <a:tcP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574377556"/>
                  </a:ext>
                </a:extLst>
              </a:tr>
              <a:tr h="1132123">
                <a:tc>
                  <a:txBody>
                    <a:bodyPr/>
                    <a:lstStyle/>
                    <a:p>
                      <a:r>
                        <a:rPr lang="en-US" sz="1800" b="1"/>
                        <a:t>Hearing</a:t>
                      </a:r>
                      <a:endParaRPr lang="en-US"/>
                    </a:p>
                  </a:txBody>
                  <a:tcPr>
                    <a:lnL w="12700" cap="flat" cmpd="sng" algn="ctr">
                      <a:noFill/>
                      <a:prstDash val="solid"/>
                      <a:round/>
                      <a:headEnd type="none" w="med" len="med"/>
                      <a:tailEnd type="none" w="med" len="med"/>
                    </a:lnL>
                    <a:lnT w="12700" cap="flat" cmpd="sng" algn="ctr">
                      <a:solidFill>
                        <a:srgbClr val="00B05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600"/>
                        <a:t>may be deaf/Deaf/Hard of Hearing (</a:t>
                      </a:r>
                      <a:r>
                        <a:rPr lang="en-US" sz="1600" err="1"/>
                        <a:t>HoH</a:t>
                      </a:r>
                      <a:r>
                        <a:rPr lang="en-US" sz="1600"/>
                        <a:t>), may require use of ASL translator, text, or other</a:t>
                      </a:r>
                    </a:p>
                  </a:txBody>
                  <a:tcPr>
                    <a:lnR w="12700" cap="flat" cmpd="sng" algn="ctr">
                      <a:no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834601059"/>
                  </a:ext>
                </a:extLst>
              </a:tr>
              <a:tr h="1198122">
                <a:tc>
                  <a:txBody>
                    <a:bodyPr/>
                    <a:lstStyle/>
                    <a:p>
                      <a:r>
                        <a:rPr lang="en-US" sz="1800" b="1"/>
                        <a:t>Mobility</a:t>
                      </a:r>
                      <a:endParaRPr lang="en-US"/>
                    </a:p>
                  </a:txBody>
                  <a:tcP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rgbClr val="FF2D80"/>
                      </a:solidFill>
                      <a:prstDash val="solid"/>
                      <a:round/>
                      <a:headEnd type="none" w="med" len="med"/>
                      <a:tailEnd type="none" w="med" len="med"/>
                    </a:lnB>
                  </a:tcPr>
                </a:tc>
                <a:tc>
                  <a:txBody>
                    <a:bodyPr/>
                    <a:lstStyle/>
                    <a:p>
                      <a:r>
                        <a:rPr lang="en-US" sz="1600"/>
                        <a:t>may use specialized keyboard, or another technology</a:t>
                      </a:r>
                    </a:p>
                  </a:txBody>
                  <a:tcP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FF2D80"/>
                      </a:solidFill>
                      <a:prstDash val="solid"/>
                      <a:round/>
                      <a:headEnd type="none" w="med" len="med"/>
                      <a:tailEnd type="none" w="med" len="med"/>
                    </a:lnB>
                  </a:tcPr>
                </a:tc>
                <a:extLst>
                  <a:ext uri="{0D108BD9-81ED-4DB2-BD59-A6C34878D82A}">
                    <a16:rowId xmlns:a16="http://schemas.microsoft.com/office/drawing/2014/main" val="661393672"/>
                  </a:ext>
                </a:extLst>
              </a:tr>
              <a:tr h="1172551">
                <a:tc>
                  <a:txBody>
                    <a:bodyPr/>
                    <a:lstStyle/>
                    <a:p>
                      <a:r>
                        <a:rPr lang="en-US" sz="1800" b="1"/>
                        <a:t>Vision</a:t>
                      </a:r>
                      <a:endParaRPr lang="en-US"/>
                    </a:p>
                  </a:txBody>
                  <a:tcPr>
                    <a:lnL w="12700" cap="flat" cmpd="sng" algn="ctr">
                      <a:noFill/>
                      <a:prstDash val="solid"/>
                      <a:round/>
                      <a:headEnd type="none" w="med" len="med"/>
                      <a:tailEnd type="none" w="med" len="med"/>
                    </a:lnL>
                    <a:lnT w="12700" cap="flat" cmpd="sng" algn="ctr">
                      <a:solidFill>
                        <a:srgbClr val="FF2D8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a:t>may use screen reader or magnifier</a:t>
                      </a:r>
                    </a:p>
                  </a:txBody>
                  <a:tcPr>
                    <a:lnR w="12700" cap="flat" cmpd="sng" algn="ctr">
                      <a:noFill/>
                      <a:prstDash val="solid"/>
                      <a:round/>
                      <a:headEnd type="none" w="med" len="med"/>
                      <a:tailEnd type="none" w="med" len="med"/>
                    </a:lnR>
                    <a:lnT w="12700" cap="flat" cmpd="sng" algn="ctr">
                      <a:solidFill>
                        <a:srgbClr val="FF2D8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2744059"/>
                  </a:ext>
                </a:extLst>
              </a:tr>
            </a:tbl>
          </a:graphicData>
        </a:graphic>
      </p:graphicFrame>
      <p:grpSp>
        <p:nvGrpSpPr>
          <p:cNvPr id="8" name="Group 7" descr="Outline illustrations of brain, ear, person moving in a wheelchair, and an eye with diagonal lines">
            <a:extLst>
              <a:ext uri="{FF2B5EF4-FFF2-40B4-BE49-F238E27FC236}">
                <a16:creationId xmlns:a16="http://schemas.microsoft.com/office/drawing/2014/main" id="{590AA06C-8F35-547C-2AB8-0E64ACD741A3}"/>
              </a:ext>
            </a:extLst>
          </p:cNvPr>
          <p:cNvGrpSpPr/>
          <p:nvPr/>
        </p:nvGrpSpPr>
        <p:grpSpPr>
          <a:xfrm>
            <a:off x="6795468" y="1966851"/>
            <a:ext cx="914400" cy="4513589"/>
            <a:chOff x="5841569" y="2364944"/>
            <a:chExt cx="914400" cy="4513589"/>
          </a:xfrm>
        </p:grpSpPr>
        <p:pic>
          <p:nvPicPr>
            <p:cNvPr id="10" name="Graphic 9" descr="Brain in head outline">
              <a:extLst>
                <a:ext uri="{FF2B5EF4-FFF2-40B4-BE49-F238E27FC236}">
                  <a16:creationId xmlns:a16="http://schemas.microsoft.com/office/drawing/2014/main" id="{7F632340-C087-685C-7165-D05D09978C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569" y="2364944"/>
              <a:ext cx="914400" cy="914400"/>
            </a:xfrm>
            <a:prstGeom prst="rect">
              <a:avLst/>
            </a:prstGeom>
          </p:spPr>
        </p:pic>
        <p:pic>
          <p:nvPicPr>
            <p:cNvPr id="11" name="Graphic 10" descr="Ear outline">
              <a:extLst>
                <a:ext uri="{FF2B5EF4-FFF2-40B4-BE49-F238E27FC236}">
                  <a16:creationId xmlns:a16="http://schemas.microsoft.com/office/drawing/2014/main" id="{D534031A-787A-F333-CA06-327D21E8A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1569" y="3725069"/>
              <a:ext cx="914400" cy="914400"/>
            </a:xfrm>
            <a:prstGeom prst="rect">
              <a:avLst/>
            </a:prstGeom>
          </p:spPr>
        </p:pic>
        <p:pic>
          <p:nvPicPr>
            <p:cNvPr id="12" name="Graphic 11" descr="Wheelchair outline">
              <a:extLst>
                <a:ext uri="{FF2B5EF4-FFF2-40B4-BE49-F238E27FC236}">
                  <a16:creationId xmlns:a16="http://schemas.microsoft.com/office/drawing/2014/main" id="{9F0E9D5A-A5EB-7391-9842-3B830270AE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1569" y="4832871"/>
              <a:ext cx="914400" cy="914400"/>
            </a:xfrm>
            <a:prstGeom prst="rect">
              <a:avLst/>
            </a:prstGeom>
          </p:spPr>
        </p:pic>
        <p:pic>
          <p:nvPicPr>
            <p:cNvPr id="13" name="Graphic 12" descr="Low Vision outline">
              <a:extLst>
                <a:ext uri="{FF2B5EF4-FFF2-40B4-BE49-F238E27FC236}">
                  <a16:creationId xmlns:a16="http://schemas.microsoft.com/office/drawing/2014/main" id="{B2E7D561-997B-E7FF-DC40-AF849568D1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1569" y="5964133"/>
              <a:ext cx="914400" cy="914400"/>
            </a:xfrm>
            <a:prstGeom prst="rect">
              <a:avLst/>
            </a:prstGeom>
          </p:spPr>
        </p:pic>
      </p:gr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17</a:t>
            </a:fld>
            <a:endParaRPr lang="en-US"/>
          </a:p>
        </p:txBody>
      </p:sp>
    </p:spTree>
    <p:extLst>
      <p:ext uri="{BB962C8B-B14F-4D97-AF65-F5344CB8AC3E}">
        <p14:creationId xmlns:p14="http://schemas.microsoft.com/office/powerpoint/2010/main" val="313032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a:latin typeface="+mj-lt"/>
                <a:cs typeface="Arial Black" panose="020B0604020202020204" pitchFamily="34" charset="0"/>
              </a:rPr>
              <a:t>Recruiting</a:t>
            </a:r>
            <a:br>
              <a:rPr lang="en-US" sz="2800" b="0">
                <a:latin typeface="+mj-lt"/>
                <a:cs typeface="Arial Black" panose="020B0604020202020204" pitchFamily="34" charset="0"/>
              </a:rPr>
            </a:br>
            <a:r>
              <a:rPr lang="en-US" sz="2800" b="0">
                <a:latin typeface="+mj-lt"/>
              </a:rPr>
              <a:t>Recruiting targeted an intersectional pool of participants.</a:t>
            </a:r>
            <a:endParaRPr lang="en-US" sz="5400" b="0">
              <a:latin typeface="+mj-lt"/>
              <a:cs typeface="Arial Black" panose="020B0604020202020204" pitchFamily="34" charset="0"/>
            </a:endParaRP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713666"/>
            <a:ext cx="6741523" cy="4427915"/>
          </a:xfrm>
        </p:spPr>
        <p:txBody>
          <a:bodyPr numCol="1" spcCol="1188720"/>
          <a:lstStyle/>
          <a:p>
            <a:pPr marL="9525" indent="0">
              <a:lnSpc>
                <a:spcPct val="120000"/>
              </a:lnSpc>
              <a:spcBef>
                <a:spcPts val="0"/>
              </a:spcBef>
              <a:spcAft>
                <a:spcPts val="600"/>
              </a:spcAft>
              <a:buNone/>
            </a:pPr>
            <a:r>
              <a:rPr lang="en-US" sz="1800"/>
              <a:t>We aimed to speak with as many people with disabilities as possible. At a minimum, we sought 5 participants from each disability category. Participants may have one or more disability.</a:t>
            </a:r>
          </a:p>
          <a:p>
            <a:pPr marL="9525" indent="0">
              <a:lnSpc>
                <a:spcPct val="120000"/>
              </a:lnSpc>
              <a:spcBef>
                <a:spcPts val="0"/>
              </a:spcBef>
              <a:spcAft>
                <a:spcPts val="600"/>
              </a:spcAft>
              <a:buNone/>
            </a:pPr>
            <a:r>
              <a:rPr lang="en-US" sz="1800"/>
              <a:t>Other characteristics noted, for example: age, gender, race or ethnicity, education, disability diagnosis, use of assistive technology (AT), Veteran, filing status, income, and if moved to U.S. for the first time within last 5 years, except from Canada.</a:t>
            </a:r>
          </a:p>
          <a:p>
            <a:pPr marL="9525" indent="0">
              <a:lnSpc>
                <a:spcPct val="120000"/>
              </a:lnSpc>
              <a:spcBef>
                <a:spcPts val="0"/>
              </a:spcBef>
              <a:spcAft>
                <a:spcPts val="600"/>
              </a:spcAft>
              <a:buNone/>
            </a:pPr>
            <a:r>
              <a:rPr lang="en-US" sz="1800"/>
              <a:t>Recruiting for intersectional characteristics and gathering related demographic information </a:t>
            </a:r>
            <a:r>
              <a:rPr lang="en-US" sz="1800">
                <a:highlight>
                  <a:srgbClr val="FFFF00"/>
                </a:highlight>
              </a:rPr>
              <a:t>enabled us to discover how </a:t>
            </a:r>
            <a:r>
              <a:rPr lang="en-US" sz="1800" b="1">
                <a:highlight>
                  <a:srgbClr val="FFFF00"/>
                </a:highlight>
              </a:rPr>
              <a:t>characteristic-related purpose, thinking style, or experience may impact usability </a:t>
            </a:r>
            <a:r>
              <a:rPr lang="en-US" sz="1800">
                <a:highlight>
                  <a:srgbClr val="FFFF00"/>
                </a:highlight>
              </a:rPr>
              <a:t>and to provide recommendations to increase usability for all users regardless of user characteristics</a:t>
            </a:r>
            <a:r>
              <a:rPr lang="en-US" sz="1800"/>
              <a:t>. </a:t>
            </a:r>
          </a:p>
        </p:txBody>
      </p:sp>
      <p:pic>
        <p:nvPicPr>
          <p:cNvPr id="18" name="Picture 17" descr="People chatting at table, one is a white woman with greying hair, the other is a Black man with an arm amputated above his elbow">
            <a:extLst>
              <a:ext uri="{FF2B5EF4-FFF2-40B4-BE49-F238E27FC236}">
                <a16:creationId xmlns:a16="http://schemas.microsoft.com/office/drawing/2014/main" id="{FB572995-C312-A9AD-500E-0ED771A05ED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27666" y="1713666"/>
            <a:ext cx="4864334" cy="4301608"/>
          </a:xfrm>
          <a:prstGeom prst="rect">
            <a:avLst/>
          </a:prstGeom>
        </p:spPr>
      </p:pic>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18</a:t>
            </a:fld>
            <a:endParaRPr lang="en-US"/>
          </a:p>
        </p:txBody>
      </p:sp>
    </p:spTree>
    <p:extLst>
      <p:ext uri="{BB962C8B-B14F-4D97-AF65-F5344CB8AC3E}">
        <p14:creationId xmlns:p14="http://schemas.microsoft.com/office/powerpoint/2010/main" val="7012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a:latin typeface="+mj-lt"/>
                <a:cs typeface="Arial Black" panose="020B0604020202020204" pitchFamily="34" charset="0"/>
              </a:rPr>
              <a:t>Tools</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19" y="1217712"/>
            <a:ext cx="11503343" cy="3311426"/>
          </a:xfrm>
        </p:spPr>
        <p:txBody>
          <a:bodyPr numCol="2" spcCol="365760"/>
          <a:lstStyle/>
          <a:p>
            <a:pPr marL="9525" indent="0">
              <a:spcBef>
                <a:spcPts val="0"/>
              </a:spcBef>
              <a:spcAft>
                <a:spcPts val="600"/>
              </a:spcAft>
              <a:buNone/>
            </a:pPr>
            <a:r>
              <a:rPr lang="en-US" b="1">
                <a:latin typeface="+mj-lt"/>
              </a:rPr>
              <a:t>List of Tools</a:t>
            </a:r>
          </a:p>
          <a:p>
            <a:pPr>
              <a:spcBef>
                <a:spcPts val="0"/>
              </a:spcBef>
              <a:spcAft>
                <a:spcPts val="1800"/>
              </a:spcAft>
            </a:pPr>
            <a:r>
              <a:rPr lang="en-US" sz="2000"/>
              <a:t>Conversation Guide</a:t>
            </a:r>
            <a:br>
              <a:rPr lang="en-US" sz="2000"/>
            </a:br>
            <a:r>
              <a:rPr lang="en-US" sz="2000"/>
              <a:t>for interview questions and script</a:t>
            </a:r>
          </a:p>
          <a:p>
            <a:pPr>
              <a:spcBef>
                <a:spcPts val="0"/>
              </a:spcBef>
              <a:spcAft>
                <a:spcPts val="1800"/>
              </a:spcAft>
            </a:pPr>
            <a:r>
              <a:rPr lang="en-US" sz="2000"/>
              <a:t>Internet connection</a:t>
            </a:r>
          </a:p>
          <a:p>
            <a:pPr>
              <a:spcBef>
                <a:spcPts val="0"/>
              </a:spcBef>
              <a:spcAft>
                <a:spcPts val="1800"/>
              </a:spcAft>
            </a:pPr>
            <a:r>
              <a:rPr lang="en-US" sz="2000"/>
              <a:t>Conferencing software </a:t>
            </a:r>
            <a:br>
              <a:rPr lang="en-US" sz="2000"/>
            </a:br>
            <a:r>
              <a:rPr lang="en-US" sz="2000"/>
              <a:t>to record and transcribe interviews</a:t>
            </a:r>
          </a:p>
          <a:p>
            <a:pPr>
              <a:spcBef>
                <a:spcPts val="0"/>
              </a:spcBef>
              <a:spcAft>
                <a:spcPts val="1200"/>
              </a:spcAft>
            </a:pPr>
            <a:r>
              <a:rPr lang="en-US" sz="2000"/>
              <a:t>Mental Model Diagram Generator</a:t>
            </a:r>
          </a:p>
          <a:p>
            <a:pPr marL="9525" indent="0">
              <a:spcBef>
                <a:spcPts val="120000"/>
              </a:spcBef>
              <a:spcAft>
                <a:spcPts val="600"/>
              </a:spcAft>
              <a:buNone/>
            </a:pPr>
            <a:r>
              <a:rPr lang="en-US" b="1">
                <a:latin typeface="+mj-lt"/>
              </a:rPr>
              <a:t>Information Capture</a:t>
            </a:r>
          </a:p>
          <a:p>
            <a:pPr marL="9525" indent="0">
              <a:spcBef>
                <a:spcPts val="0"/>
              </a:spcBef>
              <a:spcAft>
                <a:spcPts val="1200"/>
              </a:spcAft>
              <a:buNone/>
            </a:pPr>
            <a:r>
              <a:rPr lang="en-US" sz="2000"/>
              <a:t>Interviews are captured using automatic transcription, to provide a verbatim record and avoid unintentional bias inherent in an assigned notetaker determining what is important to note.</a:t>
            </a:r>
          </a:p>
          <a:p>
            <a:pPr marL="9525" indent="0">
              <a:spcBef>
                <a:spcPts val="0"/>
              </a:spcBef>
              <a:spcAft>
                <a:spcPts val="1200"/>
              </a:spcAft>
              <a:buNone/>
            </a:pPr>
            <a:r>
              <a:rPr lang="en-US" sz="2000"/>
              <a:t>Each transcript is later cleaned to remove mistakes in the transcription, address unintelligible utterances, investigate unknown terminology, and prepare for analysis.</a:t>
            </a:r>
          </a:p>
        </p:txBody>
      </p:sp>
      <p:pic>
        <p:nvPicPr>
          <p:cNvPr id="3074" name="Picture 2" descr="thumbnail of mental model diagram">
            <a:extLst>
              <a:ext uri="{FF2B5EF4-FFF2-40B4-BE49-F238E27FC236}">
                <a16:creationId xmlns:a16="http://schemas.microsoft.com/office/drawing/2014/main" id="{86739AC2-C265-066B-071C-6909016267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563421"/>
            <a:ext cx="12192000" cy="1370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710240-36CB-ACDF-4C6B-C824EB0C8715}"/>
              </a:ext>
            </a:extLst>
          </p:cNvPr>
          <p:cNvSpPr txBox="1"/>
          <p:nvPr/>
        </p:nvSpPr>
        <p:spPr>
          <a:xfrm>
            <a:off x="426719" y="5875439"/>
            <a:ext cx="5669281" cy="307777"/>
          </a:xfrm>
          <a:prstGeom prst="rect">
            <a:avLst/>
          </a:prstGeom>
          <a:noFill/>
        </p:spPr>
        <p:txBody>
          <a:bodyPr wrap="square" rtlCol="0">
            <a:spAutoFit/>
          </a:bodyPr>
          <a:lstStyle/>
          <a:p>
            <a:r>
              <a:rPr lang="en-US" sz="1400"/>
              <a:t>Source: https://</a:t>
            </a:r>
            <a:r>
              <a:rPr lang="en-US" sz="1400" err="1"/>
              <a:t>indiyoung.com</a:t>
            </a:r>
            <a:r>
              <a:rPr lang="en-US" sz="1400"/>
              <a:t>/mental-model-diagram-generator/</a:t>
            </a:r>
          </a:p>
        </p:txBody>
      </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19</a:t>
            </a:fld>
            <a:endParaRPr lang="en-US"/>
          </a:p>
        </p:txBody>
      </p:sp>
    </p:spTree>
    <p:extLst>
      <p:ext uri="{BB962C8B-B14F-4D97-AF65-F5344CB8AC3E}">
        <p14:creationId xmlns:p14="http://schemas.microsoft.com/office/powerpoint/2010/main" val="98840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EAF527-4E69-DB22-A0D9-EEB246747730}"/>
              </a:ext>
            </a:extLst>
          </p:cNvPr>
          <p:cNvSpPr>
            <a:spLocks noGrp="1"/>
          </p:cNvSpPr>
          <p:nvPr>
            <p:ph type="title"/>
          </p:nvPr>
        </p:nvSpPr>
        <p:spPr>
          <a:xfrm>
            <a:off x="426720" y="235408"/>
            <a:ext cx="11338560" cy="548640"/>
          </a:xfrm>
        </p:spPr>
        <p:txBody>
          <a:bodyPr anchor="t" anchorCtr="0"/>
          <a:lstStyle/>
          <a:p>
            <a:r>
              <a:rPr lang="en-US" sz="2800"/>
              <a:t>We serve the public interest at The MITRE Corporation supporting several U.S. federal agencies</a:t>
            </a:r>
          </a:p>
        </p:txBody>
      </p:sp>
      <p:sp>
        <p:nvSpPr>
          <p:cNvPr id="15" name="Oval 14" descr="Portrait of Jennifer Strickland with curly auburn hair, silver hoop earrings, fair olive skin, dark green eyes, and black cat eye glasses">
            <a:extLst>
              <a:ext uri="{FF2B5EF4-FFF2-40B4-BE49-F238E27FC236}">
                <a16:creationId xmlns:a16="http://schemas.microsoft.com/office/drawing/2014/main" id="{19E30D54-9A9E-1E4E-A2A8-AB33E8491056}"/>
              </a:ext>
            </a:extLst>
          </p:cNvPr>
          <p:cNvSpPr/>
          <p:nvPr/>
        </p:nvSpPr>
        <p:spPr>
          <a:xfrm>
            <a:off x="200417" y="1152869"/>
            <a:ext cx="2225600" cy="2225600"/>
          </a:xfrm>
          <a:prstGeom prst="ellipse">
            <a:avLst/>
          </a:prstGeom>
          <a:blipFill>
            <a:blip r:embed="rId2">
              <a:extLst>
                <a:ext uri="{28A0092B-C50C-407E-A947-70E740481C1C}">
                  <a14:useLocalDpi xmlns:a14="http://schemas.microsoft.com/office/drawing/2010/main"/>
                </a:ext>
              </a:extLst>
            </a:blip>
            <a:stretch>
              <a:fillRect/>
            </a:stretch>
          </a:blipFill>
          <a:ln w="76200">
            <a:solidFill>
              <a:srgbClr val="FF2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descr="Portrait of Mariam Chain with brown curly hair to her shoulders, tan skin, a big smile, stylish glasses, and a scarf">
            <a:extLst>
              <a:ext uri="{FF2B5EF4-FFF2-40B4-BE49-F238E27FC236}">
                <a16:creationId xmlns:a16="http://schemas.microsoft.com/office/drawing/2014/main" id="{2194682F-12A0-2032-2AE0-3AEE3FDAF7A9}"/>
              </a:ext>
            </a:extLst>
          </p:cNvPr>
          <p:cNvSpPr/>
          <p:nvPr/>
        </p:nvSpPr>
        <p:spPr>
          <a:xfrm>
            <a:off x="4036062" y="1152869"/>
            <a:ext cx="2225600" cy="2225600"/>
          </a:xfrm>
          <a:prstGeom prst="ellipse">
            <a:avLst/>
          </a:prstGeom>
          <a:blipFill>
            <a:blip r:embed="rId3"/>
            <a:stretch>
              <a:fillRect/>
            </a:stretch>
          </a:blipFill>
          <a:ln w="76200">
            <a:solidFill>
              <a:srgbClr val="FF4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descr="Portrait of Ronna ten Brink with wavy blonde hair, pale skin, blue eyes, and a geometric patterned shirt">
            <a:extLst>
              <a:ext uri="{FF2B5EF4-FFF2-40B4-BE49-F238E27FC236}">
                <a16:creationId xmlns:a16="http://schemas.microsoft.com/office/drawing/2014/main" id="{73BCCAEF-4BD4-DB7A-6BEB-51203AC0D6FA}"/>
              </a:ext>
            </a:extLst>
          </p:cNvPr>
          <p:cNvSpPr/>
          <p:nvPr/>
        </p:nvSpPr>
        <p:spPr>
          <a:xfrm>
            <a:off x="7978715" y="1152869"/>
            <a:ext cx="2225600" cy="2225600"/>
          </a:xfrm>
          <a:prstGeom prst="ellipse">
            <a:avLst/>
          </a:prstGeom>
          <a:blipFill>
            <a:blip r:embed="rId4"/>
            <a:stretch>
              <a:fillRect l="-6000" t="-7000" r="-1875" b="-532"/>
            </a:stretch>
          </a:blipFill>
          <a:ln w="76200">
            <a:solidFill>
              <a:srgbClr val="FF4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2ECE726B-5D5E-D7DC-342C-819F206942B5}"/>
              </a:ext>
            </a:extLst>
          </p:cNvPr>
          <p:cNvSpPr>
            <a:spLocks noGrp="1"/>
          </p:cNvSpPr>
          <p:nvPr>
            <p:ph type="body" sz="quarter" idx="19"/>
          </p:nvPr>
        </p:nvSpPr>
        <p:spPr>
          <a:xfrm>
            <a:off x="200417" y="3009255"/>
            <a:ext cx="3780061" cy="3078986"/>
          </a:xfrm>
        </p:spPr>
        <p:txBody>
          <a:bodyPr/>
          <a:lstStyle/>
          <a:p>
            <a:pPr marL="11113" algn="r"/>
            <a:r>
              <a:rPr lang="en-US" sz="2400" b="1">
                <a:highlight>
                  <a:srgbClr val="FF2D80"/>
                </a:highlight>
              </a:rPr>
              <a:t> Jen Strickland </a:t>
            </a:r>
            <a:r>
              <a:rPr lang="en-US" sz="2400"/>
              <a:t> </a:t>
            </a:r>
            <a:r>
              <a:rPr lang="en-US" sz="1600"/>
              <a:t>they/she</a:t>
            </a:r>
          </a:p>
          <a:p>
            <a:pPr marL="236538" algn="l">
              <a:spcBef>
                <a:spcPts val="0"/>
              </a:spcBef>
              <a:spcAft>
                <a:spcPts val="600"/>
              </a:spcAft>
            </a:pPr>
            <a:r>
              <a:rPr lang="en-US" sz="1600"/>
              <a:t>Designer, Developer, Researcher, Strategist, Policy-wonk-in-training, DC</a:t>
            </a:r>
          </a:p>
          <a:p>
            <a:pPr marL="236538" indent="-225425" algn="l">
              <a:lnSpc>
                <a:spcPct val="110000"/>
              </a:lnSpc>
              <a:spcBef>
                <a:spcPts val="0"/>
              </a:spcBef>
              <a:spcAft>
                <a:spcPts val="600"/>
              </a:spcAft>
              <a:buFont typeface="Wingdings" pitchFamily="2" charset="2"/>
              <a:buChar char="§"/>
            </a:pPr>
            <a:r>
              <a:rPr lang="en-US" sz="1600"/>
              <a:t>Volunteer with U.S. Digital Response supporting local gov </a:t>
            </a:r>
          </a:p>
          <a:p>
            <a:pPr marL="236538" indent="-225425" algn="l">
              <a:lnSpc>
                <a:spcPct val="110000"/>
              </a:lnSpc>
              <a:spcBef>
                <a:spcPts val="0"/>
              </a:spcBef>
              <a:spcAft>
                <a:spcPts val="600"/>
              </a:spcAft>
              <a:buFont typeface="Wingdings" pitchFamily="2" charset="2"/>
              <a:buChar char="§"/>
            </a:pPr>
            <a:r>
              <a:rPr lang="en-US" sz="1600"/>
              <a:t>Dedicated to equitable outcomes for everyone</a:t>
            </a:r>
          </a:p>
          <a:p>
            <a:pPr marL="236538" indent="-225425" algn="l">
              <a:lnSpc>
                <a:spcPct val="110000"/>
              </a:lnSpc>
              <a:spcBef>
                <a:spcPts val="0"/>
              </a:spcBef>
              <a:spcAft>
                <a:spcPts val="600"/>
              </a:spcAft>
              <a:buFont typeface="Wingdings" pitchFamily="2" charset="2"/>
              <a:buChar char="§"/>
            </a:pPr>
            <a:r>
              <a:rPr lang="en-US" sz="1600"/>
              <a:t>Master’s in Public Administration student at Syracuse University Maxwell School of Citizenship &amp; Public Affairs</a:t>
            </a:r>
          </a:p>
        </p:txBody>
      </p:sp>
      <p:sp>
        <p:nvSpPr>
          <p:cNvPr id="9" name="Text Placeholder 8">
            <a:extLst>
              <a:ext uri="{FF2B5EF4-FFF2-40B4-BE49-F238E27FC236}">
                <a16:creationId xmlns:a16="http://schemas.microsoft.com/office/drawing/2014/main" id="{20C71F76-94D3-44BC-1C2C-B104060C53CC}"/>
              </a:ext>
            </a:extLst>
          </p:cNvPr>
          <p:cNvSpPr>
            <a:spLocks noGrp="1"/>
          </p:cNvSpPr>
          <p:nvPr>
            <p:ph type="body" sz="quarter" idx="21"/>
          </p:nvPr>
        </p:nvSpPr>
        <p:spPr>
          <a:xfrm>
            <a:off x="4094430" y="3009255"/>
            <a:ext cx="3770333" cy="3078986"/>
          </a:xfrm>
        </p:spPr>
        <p:txBody>
          <a:bodyPr/>
          <a:lstStyle/>
          <a:p>
            <a:pPr marL="236538" algn="r"/>
            <a:r>
              <a:rPr lang="en-US" sz="2400" b="1">
                <a:highlight>
                  <a:srgbClr val="FF4F00"/>
                </a:highlight>
              </a:rPr>
              <a:t> Mariam Chahine </a:t>
            </a:r>
            <a:r>
              <a:rPr lang="en-US" sz="2400"/>
              <a:t> </a:t>
            </a:r>
            <a:r>
              <a:rPr lang="en-US" sz="1600"/>
              <a:t>she/her</a:t>
            </a:r>
          </a:p>
          <a:p>
            <a:pPr marL="236538" algn="l">
              <a:spcBef>
                <a:spcPts val="0"/>
              </a:spcBef>
              <a:spcAft>
                <a:spcPts val="600"/>
              </a:spcAft>
            </a:pPr>
            <a:r>
              <a:rPr lang="en-US" sz="1600"/>
              <a:t>Senior Agile Design Engineer, Boston</a:t>
            </a:r>
          </a:p>
          <a:p>
            <a:pPr marL="236538" indent="-225425" algn="l">
              <a:lnSpc>
                <a:spcPct val="110000"/>
              </a:lnSpc>
              <a:spcBef>
                <a:spcPts val="0"/>
              </a:spcBef>
              <a:spcAft>
                <a:spcPts val="600"/>
              </a:spcAft>
              <a:buFont typeface="Wingdings" pitchFamily="2" charset="2"/>
              <a:buChar char="§"/>
            </a:pPr>
            <a:r>
              <a:rPr lang="en-US" sz="1600"/>
              <a:t>Shares a passion for design thinking methods, with a focus on service design with a background in patient advocacy and healthcare management</a:t>
            </a:r>
          </a:p>
          <a:p>
            <a:pPr marL="236538" indent="-225425" algn="l">
              <a:lnSpc>
                <a:spcPct val="110000"/>
              </a:lnSpc>
              <a:spcBef>
                <a:spcPts val="0"/>
              </a:spcBef>
              <a:spcAft>
                <a:spcPts val="600"/>
              </a:spcAft>
              <a:buFont typeface="Wingdings" pitchFamily="2" charset="2"/>
              <a:buChar char="§"/>
            </a:pPr>
            <a:r>
              <a:rPr lang="en-US" sz="1600"/>
              <a:t>M.A. in Media Design, Emerson College’s Engagement Lab</a:t>
            </a:r>
          </a:p>
        </p:txBody>
      </p:sp>
      <p:sp>
        <p:nvSpPr>
          <p:cNvPr id="12" name="Text Placeholder 11">
            <a:extLst>
              <a:ext uri="{FF2B5EF4-FFF2-40B4-BE49-F238E27FC236}">
                <a16:creationId xmlns:a16="http://schemas.microsoft.com/office/drawing/2014/main" id="{5E426736-BC28-F9E7-EED5-C52E5B162251}"/>
              </a:ext>
            </a:extLst>
          </p:cNvPr>
          <p:cNvSpPr>
            <a:spLocks noGrp="1"/>
          </p:cNvSpPr>
          <p:nvPr>
            <p:ph type="body" sz="quarter" idx="20"/>
          </p:nvPr>
        </p:nvSpPr>
        <p:spPr>
          <a:xfrm>
            <a:off x="7988443" y="3009255"/>
            <a:ext cx="3894013" cy="3078986"/>
          </a:xfrm>
        </p:spPr>
        <p:txBody>
          <a:bodyPr/>
          <a:lstStyle/>
          <a:p>
            <a:pPr marL="236538" algn="r"/>
            <a:r>
              <a:rPr lang="en-US" sz="2400" b="1">
                <a:highlight>
                  <a:srgbClr val="FF40FF"/>
                </a:highlight>
              </a:rPr>
              <a:t> Ronna ten Brink </a:t>
            </a:r>
            <a:r>
              <a:rPr lang="en-US" sz="2400"/>
              <a:t> </a:t>
            </a:r>
            <a:r>
              <a:rPr lang="en-US" sz="1600"/>
              <a:t>she/her</a:t>
            </a:r>
          </a:p>
          <a:p>
            <a:pPr marL="236538" algn="l">
              <a:spcBef>
                <a:spcPts val="0"/>
              </a:spcBef>
              <a:spcAft>
                <a:spcPts val="600"/>
              </a:spcAft>
            </a:pPr>
            <a:r>
              <a:rPr lang="en-US" sz="1600"/>
              <a:t>Lead Human Factors Engineer, Boston</a:t>
            </a:r>
          </a:p>
          <a:p>
            <a:pPr marL="236538" indent="-225425" algn="l">
              <a:lnSpc>
                <a:spcPct val="110000"/>
              </a:lnSpc>
              <a:spcBef>
                <a:spcPts val="0"/>
              </a:spcBef>
              <a:spcAft>
                <a:spcPts val="600"/>
              </a:spcAft>
              <a:buFont typeface="Wingdings" pitchFamily="2" charset="2"/>
              <a:buChar char="§"/>
            </a:pPr>
            <a:r>
              <a:rPr lang="en-US" sz="1600"/>
              <a:t>Studied Engineering Psychology &amp; Computer Science at Tufts University</a:t>
            </a:r>
          </a:p>
          <a:p>
            <a:pPr marL="236538" indent="-225425" algn="l">
              <a:lnSpc>
                <a:spcPct val="110000"/>
              </a:lnSpc>
              <a:spcBef>
                <a:spcPts val="0"/>
              </a:spcBef>
              <a:spcAft>
                <a:spcPts val="600"/>
              </a:spcAft>
              <a:buFont typeface="Wingdings" pitchFamily="2" charset="2"/>
              <a:buChar char="§"/>
            </a:pPr>
            <a:r>
              <a:rPr lang="en-US" sz="1600"/>
              <a:t>Conducts usability and accessibility research and design on various topics and domains including decision-support systems, human-machine teaming, conversational bots, authentication and access management</a:t>
            </a:r>
          </a:p>
          <a:p>
            <a:pPr marL="236538" indent="-225425" algn="l">
              <a:lnSpc>
                <a:spcPct val="110000"/>
              </a:lnSpc>
              <a:spcBef>
                <a:spcPts val="0"/>
              </a:spcBef>
              <a:spcAft>
                <a:spcPts val="600"/>
              </a:spcAft>
              <a:buFont typeface="Wingdings" pitchFamily="2" charset="2"/>
              <a:buChar char="§"/>
            </a:pPr>
            <a:r>
              <a:rPr lang="en-US" sz="1600"/>
              <a:t>Teaches on these topics internally and at conferences</a:t>
            </a:r>
          </a:p>
          <a:p>
            <a:pPr algn="l"/>
            <a:endParaRPr lang="en-US"/>
          </a:p>
        </p:txBody>
      </p:sp>
      <p:sp>
        <p:nvSpPr>
          <p:cNvPr id="13" name="Footer Placeholder 12">
            <a:extLst>
              <a:ext uri="{FF2B5EF4-FFF2-40B4-BE49-F238E27FC236}">
                <a16:creationId xmlns:a16="http://schemas.microsoft.com/office/drawing/2014/main" id="{C023829C-B96F-6D3F-4904-EF1003F18D57}"/>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26F4C0E2-24FC-FED8-FC7A-6B7ED8F03004}"/>
              </a:ext>
            </a:extLst>
          </p:cNvPr>
          <p:cNvSpPr>
            <a:spLocks noGrp="1"/>
          </p:cNvSpPr>
          <p:nvPr>
            <p:ph type="sldNum" sz="quarter" idx="12"/>
          </p:nvPr>
        </p:nvSpPr>
        <p:spPr/>
        <p:txBody>
          <a:bodyPr/>
          <a:lstStyle/>
          <a:p>
            <a:fld id="{BECF63ED-5365-0347-943C-46237B9951C9}" type="slidenum">
              <a:rPr lang="en-US" smtClean="0"/>
              <a:t>2</a:t>
            </a:fld>
            <a:endParaRPr lang="en-US"/>
          </a:p>
        </p:txBody>
      </p:sp>
    </p:spTree>
    <p:extLst>
      <p:ext uri="{BB962C8B-B14F-4D97-AF65-F5344CB8AC3E}">
        <p14:creationId xmlns:p14="http://schemas.microsoft.com/office/powerpoint/2010/main" val="1274928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a:latin typeface="+mj-lt"/>
                <a:cs typeface="Arial Black" panose="020B0604020202020204" pitchFamily="34" charset="0"/>
              </a:rPr>
              <a:t>Methodology</a:t>
            </a:r>
            <a:br>
              <a:rPr lang="en-US" sz="5400" b="0">
                <a:latin typeface="+mj-lt"/>
                <a:cs typeface="Arial Black" panose="020B0604020202020204" pitchFamily="34" charset="0"/>
              </a:rPr>
            </a:br>
            <a:r>
              <a:rPr lang="en-US" b="0">
                <a:latin typeface="+mj-lt"/>
                <a:cs typeface="Arial Black" panose="020B0604020202020204" pitchFamily="34" charset="0"/>
              </a:rPr>
              <a:t>Semi-structured Interview + Indi Young’s “Listening Sessions”</a:t>
            </a:r>
            <a:endParaRPr lang="en-US" sz="5400" b="0">
              <a:latin typeface="+mj-lt"/>
              <a:cs typeface="Arial Black" panose="020B0604020202020204" pitchFamily="34" charset="0"/>
            </a:endParaRP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19" y="1657350"/>
            <a:ext cx="7802881" cy="4344233"/>
          </a:xfrm>
        </p:spPr>
        <p:txBody>
          <a:bodyPr numCol="1" spcCol="365760"/>
          <a:lstStyle/>
          <a:p>
            <a:pPr marL="9525" indent="0">
              <a:lnSpc>
                <a:spcPct val="120000"/>
              </a:lnSpc>
              <a:spcBef>
                <a:spcPts val="0"/>
              </a:spcBef>
              <a:spcAft>
                <a:spcPts val="1200"/>
              </a:spcAft>
              <a:buNone/>
            </a:pPr>
            <a:r>
              <a:rPr lang="en-US" sz="2000" b="1"/>
              <a:t>Listening sessions </a:t>
            </a:r>
            <a:r>
              <a:rPr lang="en-US" sz="2000"/>
              <a:t>resemble unstructured interviews. </a:t>
            </a:r>
          </a:p>
          <a:p>
            <a:pPr marL="9525" indent="0">
              <a:lnSpc>
                <a:spcPct val="120000"/>
              </a:lnSpc>
              <a:spcBef>
                <a:spcPts val="0"/>
              </a:spcBef>
              <a:spcAft>
                <a:spcPts val="1200"/>
              </a:spcAft>
              <a:buNone/>
            </a:pPr>
            <a:r>
              <a:rPr lang="en-US" sz="2000"/>
              <a:t>In a listening session the researcher doesn’t take notes, they record the conversation, so they can pay rapt attention to the participant, noticing if the participant is at interior cognition or not and prompt them there if needed.</a:t>
            </a:r>
          </a:p>
          <a:p>
            <a:pPr marL="9525" indent="0">
              <a:lnSpc>
                <a:spcPct val="120000"/>
              </a:lnSpc>
              <a:spcBef>
                <a:spcPts val="0"/>
              </a:spcBef>
              <a:spcAft>
                <a:spcPts val="1200"/>
              </a:spcAft>
              <a:buNone/>
            </a:pPr>
            <a:r>
              <a:rPr lang="en-US" sz="2000"/>
              <a:t>The researcher focuses on building genuine trust and </a:t>
            </a:r>
            <a:br>
              <a:rPr lang="en-US" sz="2000"/>
            </a:br>
            <a:r>
              <a:rPr lang="en-US" sz="2000"/>
              <a:t>helps the participant feel comfortable being candid.</a:t>
            </a:r>
          </a:p>
          <a:p>
            <a:pPr marL="9525" indent="0">
              <a:lnSpc>
                <a:spcPct val="120000"/>
              </a:lnSpc>
              <a:spcBef>
                <a:spcPts val="0"/>
              </a:spcBef>
              <a:spcAft>
                <a:spcPts val="600"/>
              </a:spcAft>
              <a:buNone/>
            </a:pPr>
            <a:r>
              <a:rPr lang="en-US" sz="2000"/>
              <a:t>The goal of listening sessions is to explore the </a:t>
            </a:r>
            <a:br>
              <a:rPr lang="en-US" sz="2000"/>
            </a:br>
            <a:r>
              <a:rPr lang="en-US" sz="2000"/>
              <a:t>purpose of the participant, looking for inner thinking, </a:t>
            </a:r>
            <a:br>
              <a:rPr lang="en-US" sz="2000"/>
            </a:br>
            <a:r>
              <a:rPr lang="en-US" sz="2000"/>
              <a:t>reactions, and guiding principles.</a:t>
            </a:r>
          </a:p>
          <a:p>
            <a:pPr marL="9525" indent="0">
              <a:lnSpc>
                <a:spcPct val="120000"/>
              </a:lnSpc>
              <a:spcBef>
                <a:spcPts val="0"/>
              </a:spcBef>
              <a:spcAft>
                <a:spcPts val="1200"/>
              </a:spcAft>
              <a:buNone/>
            </a:pPr>
            <a:r>
              <a:rPr lang="en-US" sz="1800"/>
              <a:t>Source: https://</a:t>
            </a:r>
            <a:r>
              <a:rPr lang="en-US" sz="1800" err="1"/>
              <a:t>indiyoung.com</a:t>
            </a:r>
            <a:r>
              <a:rPr lang="en-US" sz="1800"/>
              <a:t> </a:t>
            </a:r>
          </a:p>
        </p:txBody>
      </p:sp>
      <p:pic>
        <p:nvPicPr>
          <p:cNvPr id="4104" name="Picture 8" descr="Mental Models: Aligning Design Strategy with Human Behavior: Young, Indi:  9781933820064: Amazon.com: Books">
            <a:extLst>
              <a:ext uri="{FF2B5EF4-FFF2-40B4-BE49-F238E27FC236}">
                <a16:creationId xmlns:a16="http://schemas.microsoft.com/office/drawing/2014/main" id="{AE8F211F-F4E4-9E09-90B6-AB7F28A1C8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86718" y="3589749"/>
            <a:ext cx="1128347"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6" name="Picture 10" descr="Practical Empathy: For Collaboration and Creativity in Your Work - Kindle  edition by Young, Indi. Health, Fitness &amp; Dieting Kindle eBooks @  Amazon.com.">
            <a:extLst>
              <a:ext uri="{FF2B5EF4-FFF2-40B4-BE49-F238E27FC236}">
                <a16:creationId xmlns:a16="http://schemas.microsoft.com/office/drawing/2014/main" id="{FC3EBDE5-7A67-EE3C-86CF-713F4A39DB1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50892" y="4109855"/>
            <a:ext cx="1128347"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2" name="Picture 6" descr="Portrait of Indi Young">
            <a:extLst>
              <a:ext uri="{FF2B5EF4-FFF2-40B4-BE49-F238E27FC236}">
                <a16:creationId xmlns:a16="http://schemas.microsoft.com/office/drawing/2014/main" id="{ECD891E3-C77A-F407-114C-208BACD81C7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79238" y="1836644"/>
            <a:ext cx="3612761" cy="361276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ime to Listen: How Giving People Space to Speak Drives Invention and  Inclusion (Assumptions Aside): Young, Indi, Iurchenko, Anna, Rahman,  Zulaikha: 9781944627119: Amazon.com: Books">
            <a:extLst>
              <a:ext uri="{FF2B5EF4-FFF2-40B4-BE49-F238E27FC236}">
                <a16:creationId xmlns:a16="http://schemas.microsoft.com/office/drawing/2014/main" id="{918E0E22-CBB0-AA40-ADA8-87534F5AFCF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508316" y="4509072"/>
            <a:ext cx="1198245"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20</a:t>
            </a:fld>
            <a:endParaRPr lang="en-US"/>
          </a:p>
        </p:txBody>
      </p:sp>
    </p:spTree>
    <p:extLst>
      <p:ext uri="{BB962C8B-B14F-4D97-AF65-F5344CB8AC3E}">
        <p14:creationId xmlns:p14="http://schemas.microsoft.com/office/powerpoint/2010/main" val="90306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187"/>
            <a:lum/>
            <a:extLst>
              <a:ext uri="{28A0092B-C50C-407E-A947-70E740481C1C}">
                <a14:useLocalDpi xmlns:a14="http://schemas.microsoft.com/office/drawing/2010/main"/>
              </a:ext>
            </a:extLst>
          </a:blip>
          <a:srcRect/>
          <a:stretch>
            <a:fillRect l="69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a:latin typeface="+mj-lt"/>
                <a:cs typeface="Arial Black" panose="020B0604020202020204" pitchFamily="34" charset="0"/>
              </a:rPr>
              <a:t>Research Analysis</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600200"/>
            <a:ext cx="7625080" cy="4343399"/>
          </a:xfrm>
        </p:spPr>
        <p:txBody>
          <a:bodyPr numCol="1" spcCol="274320"/>
          <a:lstStyle/>
          <a:p>
            <a:pPr marL="9525" indent="0">
              <a:spcBef>
                <a:spcPts val="0"/>
              </a:spcBef>
              <a:spcAft>
                <a:spcPts val="1200"/>
              </a:spcAft>
              <a:buNone/>
            </a:pPr>
            <a:r>
              <a:rPr lang="en-US" sz="2000"/>
              <a:t>The cleaned transcript is processed using open coding where each phrase is summarized for conciseness and clarity within a large spreadsheet.</a:t>
            </a:r>
          </a:p>
          <a:p>
            <a:pPr marL="9525" indent="0">
              <a:spcBef>
                <a:spcPts val="0"/>
              </a:spcBef>
              <a:spcAft>
                <a:spcPts val="1200"/>
              </a:spcAft>
              <a:buNone/>
            </a:pPr>
            <a:r>
              <a:rPr lang="en-US" sz="2000"/>
              <a:t>There are multiple passes at coding as summaries reveal themes.</a:t>
            </a:r>
          </a:p>
          <a:p>
            <a:pPr marL="9525" indent="0">
              <a:spcBef>
                <a:spcPts val="0"/>
              </a:spcBef>
              <a:spcAft>
                <a:spcPts val="1200"/>
              </a:spcAft>
              <a:buNone/>
            </a:pPr>
            <a:r>
              <a:rPr lang="en-US" sz="2000"/>
              <a:t>Summaries are then “combed” or grouped into similar themes, then further filtered into insights.</a:t>
            </a:r>
          </a:p>
          <a:p>
            <a:pPr marL="9525" indent="0">
              <a:spcBef>
                <a:spcPts val="0"/>
              </a:spcBef>
              <a:spcAft>
                <a:spcPts val="1200"/>
              </a:spcAft>
              <a:buNone/>
            </a:pPr>
            <a:r>
              <a:rPr lang="en-US" sz="2000"/>
              <a:t>This spreadsheet is used to generate mental model diagrams which capture insights and can then be used to identify opportunities.</a:t>
            </a:r>
          </a:p>
          <a:p>
            <a:pPr marL="9525" indent="0">
              <a:spcBef>
                <a:spcPts val="0"/>
              </a:spcBef>
              <a:spcAft>
                <a:spcPts val="1200"/>
              </a:spcAft>
              <a:buNone/>
            </a:pPr>
            <a:r>
              <a:rPr lang="en-US" sz="2000"/>
              <a:t>In future research session analysis continue to add to the spreadsheet to monitor insights that can be difficult to glean in smaller studies, since recruiting for intersectionality takes time.</a:t>
            </a:r>
          </a:p>
        </p:txBody>
      </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21</a:t>
            </a:fld>
            <a:endParaRPr lang="en-US"/>
          </a:p>
        </p:txBody>
      </p:sp>
    </p:spTree>
    <p:extLst>
      <p:ext uri="{BB962C8B-B14F-4D97-AF65-F5344CB8AC3E}">
        <p14:creationId xmlns:p14="http://schemas.microsoft.com/office/powerpoint/2010/main" val="424152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53CF-753A-3A4B-8357-3226AD196DC6}"/>
              </a:ext>
            </a:extLst>
          </p:cNvPr>
          <p:cNvSpPr>
            <a:spLocks noGrp="1"/>
          </p:cNvSpPr>
          <p:nvPr>
            <p:ph type="title"/>
          </p:nvPr>
        </p:nvSpPr>
        <p:spPr>
          <a:xfrm>
            <a:off x="731520" y="274320"/>
            <a:ext cx="5785052" cy="1098972"/>
          </a:xfrm>
        </p:spPr>
        <p:txBody>
          <a:bodyPr anchor="t" anchorCtr="0">
            <a:noAutofit/>
          </a:bodyPr>
          <a:lstStyle/>
          <a:p>
            <a:pPr>
              <a:lnSpc>
                <a:spcPct val="100000"/>
              </a:lnSpc>
            </a:pPr>
            <a:r>
              <a:rPr lang="en-US" sz="6000" b="0">
                <a:latin typeface="+mj-lt"/>
                <a:cs typeface="Arial Black" panose="020B0604020202020204" pitchFamily="34" charset="0"/>
              </a:rPr>
              <a:t>Gaps Analysis</a:t>
            </a:r>
            <a:br>
              <a:rPr lang="en-US" sz="2400" b="0">
                <a:latin typeface="+mj-lt"/>
                <a:cs typeface="Arial Black" panose="020B0604020202020204" pitchFamily="34" charset="0"/>
              </a:rPr>
            </a:br>
            <a:r>
              <a:rPr lang="en-US" sz="2000" b="0">
                <a:latin typeface="+mj-lt"/>
                <a:cs typeface="Arial Black" panose="020B0604020202020204" pitchFamily="34" charset="0"/>
              </a:rPr>
              <a:t>A document outlining risks identified for research findings based on a limited pool of participants and limited scope</a:t>
            </a:r>
            <a:endParaRPr lang="en-US" sz="6000" b="0">
              <a:latin typeface="+mj-lt"/>
              <a:cs typeface="Arial Black" panose="020B0604020202020204" pitchFamily="34" charset="0"/>
            </a:endParaRPr>
          </a:p>
        </p:txBody>
      </p:sp>
      <p:pic>
        <p:nvPicPr>
          <p:cNvPr id="19" name="Picture 18" descr="Gaps Analysis table showing gaps in the participants versus the original sampling request">
            <a:extLst>
              <a:ext uri="{FF2B5EF4-FFF2-40B4-BE49-F238E27FC236}">
                <a16:creationId xmlns:a16="http://schemas.microsoft.com/office/drawing/2014/main" id="{04A2445F-91C7-714F-A739-0041D0DBD359}"/>
              </a:ext>
            </a:extLst>
          </p:cNvPr>
          <p:cNvPicPr>
            <a:picLocks noChangeAspect="1"/>
          </p:cNvPicPr>
          <p:nvPr/>
        </p:nvPicPr>
        <p:blipFill rotWithShape="1">
          <a:blip r:embed="rId3">
            <a:extLst>
              <a:ext uri="{28A0092B-C50C-407E-A947-70E740481C1C}">
                <a14:useLocalDpi xmlns:a14="http://schemas.microsoft.com/office/drawing/2010/main"/>
              </a:ext>
            </a:extLst>
          </a:blip>
          <a:srcRect l="2735" t="7364" r="3128" b="1902"/>
          <a:stretch/>
        </p:blipFill>
        <p:spPr>
          <a:xfrm>
            <a:off x="1218124" y="2171700"/>
            <a:ext cx="4811843" cy="3914775"/>
          </a:xfrm>
          <a:prstGeom prst="rect">
            <a:avLst/>
          </a:prstGeom>
        </p:spPr>
      </p:pic>
      <p:pic>
        <p:nvPicPr>
          <p:cNvPr id="17" name="Picture Placeholder 16" descr="Sample Gaps Analysis table showing which participants had kinds of disabilities, similar tables exist for race, age, tech savvy, etc.">
            <a:extLst>
              <a:ext uri="{FF2B5EF4-FFF2-40B4-BE49-F238E27FC236}">
                <a16:creationId xmlns:a16="http://schemas.microsoft.com/office/drawing/2014/main" id="{41F25F10-0672-104D-8B58-26E71C70F906}"/>
              </a:ext>
            </a:extLst>
          </p:cNvPr>
          <p:cNvPicPr>
            <a:picLocks noGrp="1" noChangeAspect="1"/>
          </p:cNvPicPr>
          <p:nvPr>
            <p:ph type="pic" idx="1"/>
          </p:nvPr>
        </p:nvPicPr>
        <p:blipFill rotWithShape="1">
          <a:blip r:embed="rId4" cstate="print">
            <a:extLst>
              <a:ext uri="{28A0092B-C50C-407E-A947-70E740481C1C}">
                <a14:useLocalDpi xmlns:a14="http://schemas.microsoft.com/office/drawing/2010/main"/>
              </a:ext>
            </a:extLst>
          </a:blip>
          <a:srcRect t="-729" b="-341"/>
          <a:stretch/>
        </p:blipFill>
        <p:spPr>
          <a:xfrm>
            <a:off x="6648850" y="869525"/>
            <a:ext cx="5253776" cy="5376291"/>
          </a:xfrm>
          <a:prstGeom prst="rect">
            <a:avLst/>
          </a:prstGeom>
        </p:spPr>
      </p:pic>
      <p:sp>
        <p:nvSpPr>
          <p:cNvPr id="5" name="Footer Placeholder 9">
            <a:extLst>
              <a:ext uri="{FF2B5EF4-FFF2-40B4-BE49-F238E27FC236}">
                <a16:creationId xmlns:a16="http://schemas.microsoft.com/office/drawing/2014/main" id="{C3AA24CD-AD4D-EC13-9C2B-6EBC8C4A3D32}"/>
              </a:ext>
            </a:extLst>
          </p:cNvPr>
          <p:cNvSpPr>
            <a:spLocks noGrp="1"/>
          </p:cNvSpPr>
          <p:nvPr>
            <p:ph type="ftr" sz="quarter" idx="10"/>
          </p:nvPr>
        </p:nvSpPr>
        <p:spPr>
          <a:xfrm>
            <a:off x="1687368" y="6400800"/>
            <a:ext cx="8817264" cy="182880"/>
          </a:xfrm>
        </p:spPr>
        <p:txBody>
          <a:bodyPr/>
          <a:lstStyle/>
          <a:p>
            <a:r>
              <a:rPr lang="en-US"/>
              <a:t>© 2024 THE MITRE CORPORATION. ALL RIGHTS RESERVED. </a:t>
            </a:r>
          </a:p>
        </p:txBody>
      </p:sp>
    </p:spTree>
    <p:extLst>
      <p:ext uri="{BB962C8B-B14F-4D97-AF65-F5344CB8AC3E}">
        <p14:creationId xmlns:p14="http://schemas.microsoft.com/office/powerpoint/2010/main" val="233933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BA290A5-27F4-4AE4-AF88-6AAA3BA0748B}"/>
              </a:ext>
            </a:extLst>
          </p:cNvPr>
          <p:cNvSpPr>
            <a:spLocks noGrp="1"/>
          </p:cNvSpPr>
          <p:nvPr>
            <p:ph type="title"/>
          </p:nvPr>
        </p:nvSpPr>
        <p:spPr/>
        <p:txBody>
          <a:bodyPr anchor="t" anchorCtr="0"/>
          <a:lstStyle/>
          <a:p>
            <a:r>
              <a:rPr lang="en-US" sz="5400" b="0">
                <a:latin typeface="+mj-lt"/>
                <a:cs typeface="Arial Black" panose="020B0604020202020204" pitchFamily="34" charset="0"/>
              </a:rPr>
              <a:t>Design Justice is…</a:t>
            </a:r>
          </a:p>
        </p:txBody>
      </p:sp>
      <p:sp>
        <p:nvSpPr>
          <p:cNvPr id="13" name="Text Placeholder 12">
            <a:extLst>
              <a:ext uri="{FF2B5EF4-FFF2-40B4-BE49-F238E27FC236}">
                <a16:creationId xmlns:a16="http://schemas.microsoft.com/office/drawing/2014/main" id="{96ABCDA9-EFC6-431E-944A-B37BB6D07716}"/>
              </a:ext>
            </a:extLst>
          </p:cNvPr>
          <p:cNvSpPr>
            <a:spLocks noGrp="1"/>
          </p:cNvSpPr>
          <p:nvPr>
            <p:ph type="body" sz="quarter" idx="13"/>
          </p:nvPr>
        </p:nvSpPr>
        <p:spPr>
          <a:xfrm>
            <a:off x="426719" y="1371600"/>
            <a:ext cx="7231381" cy="4572000"/>
          </a:xfrm>
        </p:spPr>
        <p:txBody>
          <a:bodyPr/>
          <a:lstStyle/>
          <a:p>
            <a:pPr marL="9525" indent="0">
              <a:lnSpc>
                <a:spcPct val="120000"/>
              </a:lnSpc>
              <a:spcBef>
                <a:spcPts val="0"/>
              </a:spcBef>
              <a:spcAft>
                <a:spcPts val="1200"/>
              </a:spcAft>
              <a:buNone/>
            </a:pPr>
            <a:r>
              <a:rPr lang="en-US" sz="2000"/>
              <a:t>a </a:t>
            </a:r>
            <a:r>
              <a:rPr lang="en-US" sz="2000">
                <a:highlight>
                  <a:srgbClr val="FFFF00"/>
                </a:highlight>
              </a:rPr>
              <a:t>framework for analysis of how design distributes benefits and burdens between various groups of people</a:t>
            </a:r>
            <a:r>
              <a:rPr lang="en-US" sz="2000"/>
              <a:t>.</a:t>
            </a:r>
          </a:p>
          <a:p>
            <a:pPr marL="9525" indent="0">
              <a:lnSpc>
                <a:spcPct val="120000"/>
              </a:lnSpc>
              <a:spcBef>
                <a:spcPts val="0"/>
              </a:spcBef>
              <a:spcAft>
                <a:spcPts val="1200"/>
              </a:spcAft>
              <a:buNone/>
            </a:pPr>
            <a:r>
              <a:rPr lang="en-US" sz="2000"/>
              <a:t>Design justice </a:t>
            </a:r>
            <a:r>
              <a:rPr lang="en-US" sz="2000">
                <a:highlight>
                  <a:srgbClr val="FFFF00"/>
                </a:highlight>
              </a:rPr>
              <a:t>focuses explicitly on the ways that design reproduces and/or challenges the matrix of domination </a:t>
            </a:r>
            <a:r>
              <a:rPr lang="en-US" sz="2000"/>
              <a:t>(white supremacy, heteropatriarchy, capitalism, ableism, settler colonialism, and other forms of structural inequality).</a:t>
            </a:r>
          </a:p>
          <a:p>
            <a:pPr marL="9525" indent="0">
              <a:lnSpc>
                <a:spcPct val="120000"/>
              </a:lnSpc>
              <a:spcBef>
                <a:spcPts val="0"/>
              </a:spcBef>
              <a:spcAft>
                <a:spcPts val="1200"/>
              </a:spcAft>
              <a:buNone/>
            </a:pPr>
            <a:r>
              <a:rPr lang="en-US" sz="2000"/>
              <a:t>Design justice is also a </a:t>
            </a:r>
            <a:r>
              <a:rPr lang="en-US" sz="2000">
                <a:highlight>
                  <a:srgbClr val="FFFF00"/>
                </a:highlight>
              </a:rPr>
              <a:t>growing community of practice that aims to ensure a more equitable distribution of design’s benefits and burdens</a:t>
            </a:r>
            <a:r>
              <a:rPr lang="en-US" sz="2000"/>
              <a:t>; meaningful participation in design decisions; and recognition of community-based, Indigenous, and diasporic design traditions, knowledge, and practices.</a:t>
            </a:r>
          </a:p>
          <a:p>
            <a:pPr marL="9525" indent="0">
              <a:spcBef>
                <a:spcPts val="0"/>
              </a:spcBef>
              <a:buNone/>
            </a:pPr>
            <a:r>
              <a:rPr lang="en-US" sz="2000"/>
              <a:t>— Sasha Costanza-Chock, </a:t>
            </a:r>
            <a:r>
              <a:rPr lang="en-US" sz="2000">
                <a:hlinkClick r:id="rId3"/>
              </a:rPr>
              <a:t>Design Justice</a:t>
            </a:r>
            <a:endParaRPr lang="en-US" sz="2000"/>
          </a:p>
        </p:txBody>
      </p:sp>
      <p:pic>
        <p:nvPicPr>
          <p:cNvPr id="2050" name="Picture 2" descr="Design Justice book cover">
            <a:extLst>
              <a:ext uri="{FF2B5EF4-FFF2-40B4-BE49-F238E27FC236}">
                <a16:creationId xmlns:a16="http://schemas.microsoft.com/office/drawing/2014/main" id="{7B2056A8-1BAC-7DE6-E617-4EC71759F9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75625" y="1473200"/>
            <a:ext cx="2981904" cy="44831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4EB250A-5D4E-476F-87A5-6006208E1136}"/>
              </a:ext>
            </a:extLst>
          </p:cNvPr>
          <p:cNvSpPr>
            <a:spLocks noGrp="1"/>
          </p:cNvSpPr>
          <p:nvPr>
            <p:ph type="ftr" sz="quarter" idx="11"/>
          </p:nvPr>
        </p:nvSpPr>
        <p:spPr>
          <a:xfrm>
            <a:off x="1687368" y="6400800"/>
            <a:ext cx="8817264" cy="182880"/>
          </a:xfrm>
        </p:spPr>
        <p:txBody>
          <a:bodyPr/>
          <a:lstStyle/>
          <a:p>
            <a:r>
              <a:rPr lang="en-US"/>
              <a:t>© 2024 THE MITRE CORPORATION. ALL RIGHTS RESERVED. </a:t>
            </a:r>
          </a:p>
        </p:txBody>
      </p:sp>
      <p:sp>
        <p:nvSpPr>
          <p:cNvPr id="3" name="Slide Number Placeholder 2">
            <a:extLst>
              <a:ext uri="{FF2B5EF4-FFF2-40B4-BE49-F238E27FC236}">
                <a16:creationId xmlns:a16="http://schemas.microsoft.com/office/drawing/2014/main" id="{90B097D7-FE17-4BE8-B4D0-57FE68F3B037}"/>
              </a:ext>
            </a:extLst>
          </p:cNvPr>
          <p:cNvSpPr>
            <a:spLocks noGrp="1"/>
          </p:cNvSpPr>
          <p:nvPr>
            <p:ph type="sldNum" sz="quarter" idx="12"/>
          </p:nvPr>
        </p:nvSpPr>
        <p:spPr>
          <a:xfrm>
            <a:off x="11157529" y="6400800"/>
            <a:ext cx="620891" cy="182880"/>
          </a:xfrm>
        </p:spPr>
        <p:txBody>
          <a:bodyPr/>
          <a:lstStyle/>
          <a:p>
            <a:fld id="{BECF63ED-5365-0347-943C-46237B9951C9}" type="slidenum">
              <a:rPr lang="en-US" smtClean="0"/>
              <a:pPr/>
              <a:t>23</a:t>
            </a:fld>
            <a:endParaRPr lang="en-US"/>
          </a:p>
        </p:txBody>
      </p:sp>
    </p:spTree>
    <p:extLst>
      <p:ext uri="{BB962C8B-B14F-4D97-AF65-F5344CB8AC3E}">
        <p14:creationId xmlns:p14="http://schemas.microsoft.com/office/powerpoint/2010/main" val="3120558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257174" y="414346"/>
            <a:ext cx="11934825" cy="609600"/>
          </a:xfrm>
        </p:spPr>
        <p:txBody>
          <a:bodyPr anchor="t" anchorCtr="0"/>
          <a:lstStyle/>
          <a:p>
            <a:pPr marL="114300"/>
            <a:r>
              <a:rPr lang="en-US" sz="5400">
                <a:highlight>
                  <a:srgbClr val="FFFF00"/>
                </a:highlight>
                <a:latin typeface="Arial Black" panose="020B0604020202020204" pitchFamily="34" charset="0"/>
                <a:cs typeface="Arial Black" panose="020B0604020202020204" pitchFamily="34" charset="0"/>
              </a:rPr>
              <a:t>Key Takeaways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71600"/>
            <a:ext cx="6082568" cy="4572000"/>
          </a:xfrm>
        </p:spPr>
        <p:txBody>
          <a:bodyPr/>
          <a:lstStyle/>
          <a:p>
            <a:pPr marL="0" indent="0">
              <a:lnSpc>
                <a:spcPct val="120000"/>
              </a:lnSpc>
              <a:spcBef>
                <a:spcPts val="600"/>
              </a:spcBef>
              <a:spcAft>
                <a:spcPts val="1800"/>
              </a:spcAft>
              <a:buNone/>
            </a:pPr>
            <a:r>
              <a:rPr lang="en-US" sz="2000"/>
              <a:t>Taxes impact people everyday in ways beyond income, sales, property, and such. These taxes, disparities, and barriers compound in layers of impact for intersectional identities.</a:t>
            </a:r>
          </a:p>
          <a:p>
            <a:pPr marL="0" indent="0">
              <a:lnSpc>
                <a:spcPct val="120000"/>
              </a:lnSpc>
              <a:spcBef>
                <a:spcPts val="600"/>
              </a:spcBef>
              <a:spcAft>
                <a:spcPts val="1800"/>
              </a:spcAft>
              <a:buNone/>
            </a:pPr>
            <a:r>
              <a:rPr lang="en-US" sz="2000"/>
              <a:t>We can learn a lot about how these impacts affect the usability and outcomes for the people using the services we design.</a:t>
            </a:r>
          </a:p>
          <a:p>
            <a:pPr marL="0" indent="0">
              <a:lnSpc>
                <a:spcPct val="120000"/>
              </a:lnSpc>
              <a:spcBef>
                <a:spcPts val="600"/>
              </a:spcBef>
              <a:spcAft>
                <a:spcPts val="1800"/>
              </a:spcAft>
              <a:buNone/>
            </a:pPr>
            <a:r>
              <a:rPr lang="en-US" sz="2000"/>
              <a:t>Through thoughtful qualitative research, patience, and open minds we can create an equitable world (that I dream of).</a:t>
            </a:r>
          </a:p>
        </p:txBody>
      </p:sp>
      <p:grpSp>
        <p:nvGrpSpPr>
          <p:cNvPr id="7" name="Group 6" descr="Unicorn dreaming stars">
            <a:extLst>
              <a:ext uri="{FF2B5EF4-FFF2-40B4-BE49-F238E27FC236}">
                <a16:creationId xmlns:a16="http://schemas.microsoft.com/office/drawing/2014/main" id="{2B5CDBAB-E776-66CA-46DF-9096784346EE}"/>
              </a:ext>
            </a:extLst>
          </p:cNvPr>
          <p:cNvGrpSpPr/>
          <p:nvPr/>
        </p:nvGrpSpPr>
        <p:grpSpPr>
          <a:xfrm>
            <a:off x="5490031" y="119211"/>
            <a:ext cx="7434104" cy="7457935"/>
            <a:chOff x="5490031" y="119211"/>
            <a:chExt cx="7434104" cy="7457935"/>
          </a:xfrm>
        </p:grpSpPr>
        <p:pic>
          <p:nvPicPr>
            <p:cNvPr id="3" name="Graphic 2" descr="Unicorn">
              <a:extLst>
                <a:ext uri="{FF2B5EF4-FFF2-40B4-BE49-F238E27FC236}">
                  <a16:creationId xmlns:a16="http://schemas.microsoft.com/office/drawing/2014/main" id="{EB2ACDE1-7F18-6883-2D88-3C218BB3C843}"/>
                </a:ext>
              </a:extLst>
            </p:cNvPr>
            <p:cNvPicPr>
              <a:picLocks noChangeAspect="1"/>
            </p:cNvPicPr>
            <p:nvPr/>
          </p:nvPicPr>
          <p:blipFill>
            <a:blip r:embed="rId3">
              <a:alphaModFix amt="67000"/>
              <a:extLst>
                <a:ext uri="{96DAC541-7B7A-43D3-8B79-37D633B846F1}">
                  <asvg:svgBlip xmlns:asvg="http://schemas.microsoft.com/office/drawing/2016/SVG/main" r:embed="rId4"/>
                </a:ext>
              </a:extLst>
            </a:blip>
            <a:stretch>
              <a:fillRect/>
            </a:stretch>
          </p:blipFill>
          <p:spPr>
            <a:xfrm>
              <a:off x="5569218" y="222229"/>
              <a:ext cx="7354917" cy="7354917"/>
            </a:xfrm>
            <a:prstGeom prst="rect">
              <a:avLst/>
            </a:prstGeom>
          </p:spPr>
        </p:pic>
        <p:pic>
          <p:nvPicPr>
            <p:cNvPr id="6" name="Graphic 5" descr="Unicorn">
              <a:extLst>
                <a:ext uri="{FF2B5EF4-FFF2-40B4-BE49-F238E27FC236}">
                  <a16:creationId xmlns:a16="http://schemas.microsoft.com/office/drawing/2014/main" id="{49F90917-0806-E4C8-2E12-E121778AD033}"/>
                </a:ext>
              </a:extLst>
            </p:cNvPr>
            <p:cNvPicPr>
              <a:picLocks noChangeAspect="1"/>
            </p:cNvPicPr>
            <p:nvPr/>
          </p:nvPicPr>
          <p:blipFill>
            <a:blip r:embed="rId5">
              <a:alphaModFix amt="67000"/>
              <a:extLst>
                <a:ext uri="{96DAC541-7B7A-43D3-8B79-37D633B846F1}">
                  <asvg:svgBlip xmlns:asvg="http://schemas.microsoft.com/office/drawing/2016/SVG/main" r:embed="rId6"/>
                </a:ext>
              </a:extLst>
            </a:blip>
            <a:stretch>
              <a:fillRect/>
            </a:stretch>
          </p:blipFill>
          <p:spPr>
            <a:xfrm>
              <a:off x="5490031" y="119211"/>
              <a:ext cx="7354917" cy="7354917"/>
            </a:xfrm>
            <a:prstGeom prst="rect">
              <a:avLst/>
            </a:prstGeom>
          </p:spPr>
        </p:pic>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951932"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24</a:t>
            </a:fld>
            <a:endParaRPr lang="en-US"/>
          </a:p>
        </p:txBody>
      </p:sp>
    </p:spTree>
    <p:extLst>
      <p:ext uri="{BB962C8B-B14F-4D97-AF65-F5344CB8AC3E}">
        <p14:creationId xmlns:p14="http://schemas.microsoft.com/office/powerpoint/2010/main" val="279027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228600" y="807722"/>
            <a:ext cx="5974080" cy="914401"/>
          </a:xfrm>
        </p:spPr>
        <p:txBody>
          <a:bodyPr/>
          <a:lstStyle/>
          <a:p>
            <a:pPr algn="r"/>
            <a:r>
              <a:rPr lang="en-US" sz="6000">
                <a:highlight>
                  <a:srgbClr val="FFFF00"/>
                </a:highlight>
                <a:latin typeface="Arial Black" panose="020B0604020202020204" pitchFamily="34" charset="0"/>
                <a:cs typeface="Arial Black" panose="020B0604020202020204" pitchFamily="34" charset="0"/>
              </a:rPr>
              <a:t>Thank you!</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28568" y="1722123"/>
            <a:ext cx="5486400" cy="1097277"/>
          </a:xfrm>
        </p:spPr>
        <p:txBody>
          <a:bodyPr/>
          <a:lstStyle/>
          <a:p>
            <a:pPr algn="r">
              <a:lnSpc>
                <a:spcPct val="120000"/>
              </a:lnSpc>
            </a:pPr>
            <a:r>
              <a:rPr lang="en-US" sz="4400"/>
              <a:t>Any questions?</a:t>
            </a:r>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895600"/>
            <a:ext cx="4474733" cy="1143002"/>
          </a:xfrm>
        </p:spPr>
        <p:txBody>
          <a:bodyPr/>
          <a:lstStyle/>
          <a:p>
            <a:pPr marL="0" indent="0" algn="r">
              <a:lnSpc>
                <a:spcPct val="120000"/>
              </a:lnSpc>
              <a:buNone/>
            </a:pPr>
            <a:r>
              <a:rPr lang="en-US" sz="2800"/>
              <a:t>Jennifer Strickland, </a:t>
            </a:r>
            <a:r>
              <a:rPr lang="en-US"/>
              <a:t>jstrickland@mitre.org</a:t>
            </a:r>
          </a:p>
          <a:p>
            <a:pPr marL="0" indent="0" algn="r">
              <a:lnSpc>
                <a:spcPct val="120000"/>
              </a:lnSpc>
              <a:buNone/>
            </a:pPr>
            <a:r>
              <a:rPr lang="en-US" sz="2800"/>
              <a:t>Ronna ten Brink,</a:t>
            </a:r>
            <a:br>
              <a:rPr lang="en-US" sz="2800"/>
            </a:br>
            <a:r>
              <a:rPr lang="en-US"/>
              <a:t>rtenbrink@mitre.org</a:t>
            </a:r>
            <a:endParaRPr lang="en-US" sz="2800"/>
          </a:p>
          <a:p>
            <a:pPr marL="0" indent="0" algn="r">
              <a:lnSpc>
                <a:spcPct val="120000"/>
              </a:lnSpc>
              <a:buNone/>
            </a:pPr>
            <a:r>
              <a:rPr lang="en-US" sz="2800"/>
              <a:t>Mariam Chahine,</a:t>
            </a:r>
            <a:br>
              <a:rPr lang="en-US" sz="2800"/>
            </a:br>
            <a:r>
              <a:rPr lang="en-US" err="1"/>
              <a:t>mchahine@mitre.org</a:t>
            </a:r>
            <a:endParaRPr lang="en-US" sz="2800"/>
          </a:p>
        </p:txBody>
      </p:sp>
      <p:sp>
        <p:nvSpPr>
          <p:cNvPr id="11" name="Oval 10">
            <a:extLst>
              <a:ext uri="{FF2B5EF4-FFF2-40B4-BE49-F238E27FC236}">
                <a16:creationId xmlns:a16="http://schemas.microsoft.com/office/drawing/2014/main" id="{983AE193-4B64-9036-4355-1228AE4BCC05}"/>
              </a:ext>
              <a:ext uri="{C183D7F6-B498-43B3-948B-1728B52AA6E4}">
                <adec:decorative xmlns:adec="http://schemas.microsoft.com/office/drawing/2017/decorative" val="1"/>
              </a:ext>
            </a:extLst>
          </p:cNvPr>
          <p:cNvSpPr/>
          <p:nvPr/>
        </p:nvSpPr>
        <p:spPr>
          <a:xfrm rot="-3120000">
            <a:off x="5745480" y="-331470"/>
            <a:ext cx="8884920" cy="8884920"/>
          </a:xfrm>
          <a:prstGeom prst="ellipse">
            <a:avLst/>
          </a:prstGeom>
          <a:blipFill dpi="0" rotWithShape="1">
            <a:blip r:embed="rId3">
              <a:alphaModFix amt="7826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25</a:t>
            </a:fld>
            <a:endParaRPr lang="en-US"/>
          </a:p>
        </p:txBody>
      </p:sp>
    </p:spTree>
    <p:extLst>
      <p:ext uri="{BB962C8B-B14F-4D97-AF65-F5344CB8AC3E}">
        <p14:creationId xmlns:p14="http://schemas.microsoft.com/office/powerpoint/2010/main" val="252807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50C29-852B-F7B5-9340-B1DC2A1B6DC8}"/>
              </a:ext>
            </a:extLst>
          </p:cNvPr>
          <p:cNvSpPr>
            <a:spLocks noGrp="1"/>
          </p:cNvSpPr>
          <p:nvPr>
            <p:ph type="title"/>
          </p:nvPr>
        </p:nvSpPr>
        <p:spPr>
          <a:xfrm>
            <a:off x="426720" y="294320"/>
            <a:ext cx="10263447" cy="548640"/>
          </a:xfrm>
        </p:spPr>
        <p:txBody>
          <a:bodyPr anchor="t" anchorCtr="0"/>
          <a:lstStyle/>
          <a:p>
            <a:r>
              <a:rPr lang="en-US" sz="4000" b="0">
                <a:latin typeface="+mj-lt"/>
                <a:cs typeface="Arial Black" panose="020B0604020202020204" pitchFamily="34" charset="0"/>
              </a:rPr>
              <a:t>Acknowledgement</a:t>
            </a:r>
            <a:br>
              <a:rPr lang="en-US">
                <a:latin typeface="+mj-lt"/>
              </a:rPr>
            </a:br>
            <a:r>
              <a:rPr lang="en-US" sz="2800" b="0">
                <a:solidFill>
                  <a:schemeClr val="accent4"/>
                </a:solidFill>
                <a:latin typeface="+mj-lt"/>
              </a:rPr>
              <a:t>How can we be in good relationship with Indigenous peoples, with non-human beings, with the land and water?</a:t>
            </a:r>
            <a:endParaRPr lang="en-US" b="0">
              <a:solidFill>
                <a:schemeClr val="accent4"/>
              </a:solidFill>
              <a:latin typeface="+mj-lt"/>
            </a:endParaRPr>
          </a:p>
        </p:txBody>
      </p:sp>
      <p:sp>
        <p:nvSpPr>
          <p:cNvPr id="5" name="Text Placeholder 4">
            <a:extLst>
              <a:ext uri="{FF2B5EF4-FFF2-40B4-BE49-F238E27FC236}">
                <a16:creationId xmlns:a16="http://schemas.microsoft.com/office/drawing/2014/main" id="{A0685977-15C9-163D-F13F-3C49FB0C22DA}"/>
              </a:ext>
            </a:extLst>
          </p:cNvPr>
          <p:cNvSpPr>
            <a:spLocks noGrp="1"/>
          </p:cNvSpPr>
          <p:nvPr>
            <p:ph type="body" sz="quarter" idx="13"/>
          </p:nvPr>
        </p:nvSpPr>
        <p:spPr>
          <a:xfrm>
            <a:off x="426719" y="1734038"/>
            <a:ext cx="11203305" cy="723976"/>
          </a:xfrm>
          <a:solidFill>
            <a:schemeClr val="bg1"/>
          </a:solidFill>
        </p:spPr>
        <p:txBody>
          <a:bodyPr numCol="1" spcCol="274320"/>
          <a:lstStyle/>
          <a:p>
            <a:pPr marL="9525" indent="0">
              <a:lnSpc>
                <a:spcPct val="120000"/>
              </a:lnSpc>
              <a:spcBef>
                <a:spcPts val="0"/>
              </a:spcBef>
              <a:spcAft>
                <a:spcPts val="1200"/>
              </a:spcAft>
              <a:buNone/>
            </a:pPr>
            <a:r>
              <a:rPr lang="en-US" sz="1600"/>
              <a:t>The original people living in the area now known as Austin and Central Texas are the Coahuiltecan. They built the Alamo.</a:t>
            </a:r>
            <a:br>
              <a:rPr lang="en-US" sz="1600"/>
            </a:br>
            <a:r>
              <a:rPr lang="en-US" sz="1600"/>
              <a:t>Later, Tonkawa, Comanche, and Lipan Apache arrived. Most of these tribes’ </a:t>
            </a:r>
            <a:r>
              <a:rPr lang="en-US" sz="1600" err="1"/>
              <a:t>descendents</a:t>
            </a:r>
            <a:r>
              <a:rPr lang="en-US" sz="1600"/>
              <a:t> live in Oklahoma and Texas.</a:t>
            </a:r>
          </a:p>
        </p:txBody>
      </p:sp>
      <p:pic>
        <p:nvPicPr>
          <p:cNvPr id="9" name="Picture 2" descr="Photograph of Tonkawa Indians from 1898 by Rhinehart, detailed in the corresponding caption">
            <a:extLst>
              <a:ext uri="{FF2B5EF4-FFF2-40B4-BE49-F238E27FC236}">
                <a16:creationId xmlns:a16="http://schemas.microsoft.com/office/drawing/2014/main" id="{5A89C685-1996-D470-C4E6-0936E8517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10" y="2461469"/>
            <a:ext cx="4851785" cy="38742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225376-38A7-55E4-7A17-2F14AC0D75B8}"/>
              </a:ext>
            </a:extLst>
          </p:cNvPr>
          <p:cNvSpPr txBox="1"/>
          <p:nvPr/>
        </p:nvSpPr>
        <p:spPr>
          <a:xfrm>
            <a:off x="630409" y="5666533"/>
            <a:ext cx="4851785" cy="600164"/>
          </a:xfrm>
          <a:prstGeom prst="rect">
            <a:avLst/>
          </a:prstGeom>
          <a:solidFill>
            <a:srgbClr val="F2F2F2"/>
          </a:solidFill>
        </p:spPr>
        <p:txBody>
          <a:bodyPr wrap="square" rtlCol="0">
            <a:spAutoFit/>
          </a:bodyPr>
          <a:lstStyle/>
          <a:p>
            <a:r>
              <a:rPr lang="en-US" sz="1100">
                <a:highlight>
                  <a:srgbClr val="F2F2F2"/>
                </a:highlight>
              </a:rPr>
              <a:t>Photograph by Rhinehart in 1898. Standing L-R: Winnie Richards, John Rush Buffalo, William Stevens, John Allen and Mary Richards. Seated L-R: John Williams, Grant Richards and Sherman Miles.</a:t>
            </a:r>
          </a:p>
        </p:txBody>
      </p:sp>
      <p:pic>
        <p:nvPicPr>
          <p:cNvPr id="10" name="Picture 4" descr="Map of Texas with the area around Austin highlighted">
            <a:extLst>
              <a:ext uri="{FF2B5EF4-FFF2-40B4-BE49-F238E27FC236}">
                <a16:creationId xmlns:a16="http://schemas.microsoft.com/office/drawing/2014/main" id="{5A6B2C54-4E51-524E-CF1C-937EA4938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823" y="2461312"/>
            <a:ext cx="3506573" cy="36414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8C21EB-0B64-BC51-23D7-2601E7033C10}"/>
              </a:ext>
            </a:extLst>
          </p:cNvPr>
          <p:cNvSpPr txBox="1"/>
          <p:nvPr/>
        </p:nvSpPr>
        <p:spPr>
          <a:xfrm>
            <a:off x="575114" y="4048023"/>
            <a:ext cx="11203305" cy="1615055"/>
          </a:xfrm>
          <a:prstGeom prst="rect">
            <a:avLst/>
          </a:prstGeom>
          <a:noFill/>
        </p:spPr>
        <p:txBody>
          <a:bodyPr wrap="square" numCol="2" spcCol="914400" rtlCol="0">
            <a:noAutofit/>
          </a:bodyPr>
          <a:lstStyle/>
          <a:p>
            <a:pPr marL="9525" indent="0" algn="r">
              <a:lnSpc>
                <a:spcPct val="120000"/>
              </a:lnSpc>
              <a:spcAft>
                <a:spcPts val="1200"/>
              </a:spcAft>
              <a:buNone/>
            </a:pPr>
            <a:r>
              <a:rPr lang="en-US" sz="2000" b="1">
                <a:highlight>
                  <a:srgbClr val="FFFF00"/>
                </a:highlight>
              </a:rPr>
              <a:t>Coahuiltecan</a:t>
            </a:r>
          </a:p>
          <a:p>
            <a:pPr marL="9525" indent="0" algn="r">
              <a:lnSpc>
                <a:spcPct val="120000"/>
              </a:lnSpc>
              <a:spcAft>
                <a:spcPts val="1200"/>
              </a:spcAft>
              <a:buNone/>
            </a:pPr>
            <a:r>
              <a:rPr lang="en-US" sz="2000" b="1">
                <a:highlight>
                  <a:srgbClr val="FFFF00"/>
                </a:highlight>
              </a:rPr>
              <a:t>Tonkawa</a:t>
            </a:r>
            <a:r>
              <a:rPr lang="en-US" sz="2000">
                <a:highlight>
                  <a:srgbClr val="FFFF00"/>
                </a:highlight>
              </a:rPr>
              <a:t> </a:t>
            </a:r>
          </a:p>
          <a:p>
            <a:pPr marL="9525">
              <a:lnSpc>
                <a:spcPct val="120000"/>
              </a:lnSpc>
              <a:spcBef>
                <a:spcPts val="150000"/>
              </a:spcBef>
              <a:spcAft>
                <a:spcPts val="1200"/>
              </a:spcAft>
            </a:pPr>
            <a:r>
              <a:rPr lang="en-US" sz="2000" b="1">
                <a:highlight>
                  <a:srgbClr val="FFFF00"/>
                </a:highlight>
              </a:rPr>
              <a:t>Sana</a:t>
            </a:r>
          </a:p>
          <a:p>
            <a:pPr marL="9525">
              <a:lnSpc>
                <a:spcPct val="120000"/>
              </a:lnSpc>
              <a:spcAft>
                <a:spcPts val="1200"/>
              </a:spcAft>
            </a:pPr>
            <a:r>
              <a:rPr lang="en-US" sz="2000" b="1">
                <a:highlight>
                  <a:srgbClr val="FFFF00"/>
                </a:highlight>
              </a:rPr>
              <a:t>Lipan </a:t>
            </a:r>
            <a:r>
              <a:rPr lang="en-US" sz="2000" b="1" err="1">
                <a:highlight>
                  <a:srgbClr val="FFFF00"/>
                </a:highlight>
              </a:rPr>
              <a:t>Apaches</a:t>
            </a:r>
            <a:endParaRPr lang="en-US" sz="2000" b="1">
              <a:highlight>
                <a:srgbClr val="FFFF00"/>
              </a:highlight>
            </a:endParaRPr>
          </a:p>
          <a:p>
            <a:pPr marL="9525">
              <a:lnSpc>
                <a:spcPct val="120000"/>
              </a:lnSpc>
              <a:spcAft>
                <a:spcPts val="1200"/>
              </a:spcAft>
            </a:pPr>
            <a:r>
              <a:rPr lang="en-US" sz="2000" b="1">
                <a:highlight>
                  <a:srgbClr val="FFFF00"/>
                </a:highlight>
              </a:rPr>
              <a:t>Comanches</a:t>
            </a:r>
          </a:p>
        </p:txBody>
      </p:sp>
      <p:sp>
        <p:nvSpPr>
          <p:cNvPr id="7" name="TextBox 6">
            <a:extLst>
              <a:ext uri="{FF2B5EF4-FFF2-40B4-BE49-F238E27FC236}">
                <a16:creationId xmlns:a16="http://schemas.microsoft.com/office/drawing/2014/main" id="{E500C08A-967D-DF46-AABF-A0CA62244DD2}"/>
              </a:ext>
            </a:extLst>
          </p:cNvPr>
          <p:cNvSpPr txBox="1"/>
          <p:nvPr/>
        </p:nvSpPr>
        <p:spPr>
          <a:xfrm>
            <a:off x="6547994" y="6074112"/>
            <a:ext cx="4016229" cy="261610"/>
          </a:xfrm>
          <a:prstGeom prst="rect">
            <a:avLst/>
          </a:prstGeom>
          <a:solidFill>
            <a:srgbClr val="F2F2F2"/>
          </a:solidFill>
        </p:spPr>
        <p:txBody>
          <a:bodyPr wrap="square" rtlCol="0">
            <a:spAutoFit/>
          </a:bodyPr>
          <a:lstStyle/>
          <a:p>
            <a:r>
              <a:rPr lang="en-US" sz="1100">
                <a:highlight>
                  <a:srgbClr val="F2F2F2"/>
                </a:highlight>
              </a:rPr>
              <a:t>Source: https://</a:t>
            </a:r>
            <a:r>
              <a:rPr lang="en-US" sz="1100" err="1">
                <a:highlight>
                  <a:srgbClr val="F2F2F2"/>
                </a:highlight>
              </a:rPr>
              <a:t>tonkawatribe.com</a:t>
            </a:r>
            <a:r>
              <a:rPr lang="en-US" sz="1100">
                <a:highlight>
                  <a:srgbClr val="F2F2F2"/>
                </a:highlight>
              </a:rPr>
              <a:t>/language-culture/history/</a:t>
            </a:r>
          </a:p>
        </p:txBody>
      </p:sp>
      <p:sp>
        <p:nvSpPr>
          <p:cNvPr id="4" name="Footer Placeholder 3">
            <a:extLst>
              <a:ext uri="{FF2B5EF4-FFF2-40B4-BE49-F238E27FC236}">
                <a16:creationId xmlns:a16="http://schemas.microsoft.com/office/drawing/2014/main" id="{2CB55F14-5227-2AF9-DECB-152C9772E016}"/>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04E5B4A1-C2C7-3F24-3C44-688A31A5CE62}"/>
              </a:ext>
            </a:extLst>
          </p:cNvPr>
          <p:cNvSpPr>
            <a:spLocks noGrp="1"/>
          </p:cNvSpPr>
          <p:nvPr>
            <p:ph type="sldNum" sz="quarter" idx="12"/>
          </p:nvPr>
        </p:nvSpPr>
        <p:spPr/>
        <p:txBody>
          <a:bodyPr/>
          <a:lstStyle/>
          <a:p>
            <a:fld id="{BECF63ED-5365-0347-943C-46237B9951C9}" type="slidenum">
              <a:rPr lang="en-US" smtClean="0"/>
              <a:t>3</a:t>
            </a:fld>
            <a:endParaRPr lang="en-US"/>
          </a:p>
        </p:txBody>
      </p:sp>
    </p:spTree>
    <p:extLst>
      <p:ext uri="{BB962C8B-B14F-4D97-AF65-F5344CB8AC3E}">
        <p14:creationId xmlns:p14="http://schemas.microsoft.com/office/powerpoint/2010/main" val="487350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2BF6C-278B-BF6C-6CA7-78F6A3E2ADBA}"/>
              </a:ext>
            </a:extLst>
          </p:cNvPr>
          <p:cNvSpPr>
            <a:spLocks noGrp="1"/>
          </p:cNvSpPr>
          <p:nvPr>
            <p:ph type="title"/>
          </p:nvPr>
        </p:nvSpPr>
        <p:spPr/>
        <p:txBody>
          <a:bodyPr anchor="t" anchorCtr="0"/>
          <a:lstStyle/>
          <a:p>
            <a:r>
              <a:rPr lang="en-US" sz="6000" b="0">
                <a:solidFill>
                  <a:schemeClr val="tx1"/>
                </a:solidFill>
                <a:latin typeface="Arial Black" panose="020B0604020202020204" pitchFamily="34" charset="0"/>
                <a:cs typeface="Arial Black" panose="020B0604020202020204" pitchFamily="34" charset="0"/>
              </a:rPr>
              <a:t>Let’s talk about…</a:t>
            </a:r>
          </a:p>
        </p:txBody>
      </p:sp>
      <p:sp>
        <p:nvSpPr>
          <p:cNvPr id="5" name="Text Placeholder 4">
            <a:extLst>
              <a:ext uri="{FF2B5EF4-FFF2-40B4-BE49-F238E27FC236}">
                <a16:creationId xmlns:a16="http://schemas.microsoft.com/office/drawing/2014/main" id="{EA5E35E3-AF78-BD66-FB1C-BC911F4AC1C6}"/>
              </a:ext>
            </a:extLst>
          </p:cNvPr>
          <p:cNvSpPr>
            <a:spLocks noGrp="1"/>
          </p:cNvSpPr>
          <p:nvPr>
            <p:ph type="body" sz="quarter" idx="13"/>
          </p:nvPr>
        </p:nvSpPr>
        <p:spPr>
          <a:xfrm>
            <a:off x="426720" y="1221975"/>
            <a:ext cx="7421880" cy="4572000"/>
          </a:xfrm>
        </p:spPr>
        <p:txBody>
          <a:bodyPr/>
          <a:lstStyle/>
          <a:p>
            <a:pPr>
              <a:lnSpc>
                <a:spcPct val="200000"/>
              </a:lnSpc>
              <a:spcBef>
                <a:spcPts val="0"/>
              </a:spcBef>
            </a:pPr>
            <a:r>
              <a:rPr lang="en-US" sz="2800">
                <a:solidFill>
                  <a:schemeClr val="tx1"/>
                </a:solidFill>
              </a:rPr>
              <a:t>Taxes</a:t>
            </a:r>
          </a:p>
          <a:p>
            <a:pPr>
              <a:lnSpc>
                <a:spcPct val="200000"/>
              </a:lnSpc>
              <a:spcBef>
                <a:spcPts val="0"/>
              </a:spcBef>
            </a:pPr>
            <a:r>
              <a:rPr lang="en-US" sz="2800">
                <a:solidFill>
                  <a:schemeClr val="tx1"/>
                </a:solidFill>
              </a:rPr>
              <a:t>Intersectionality</a:t>
            </a:r>
          </a:p>
          <a:p>
            <a:pPr>
              <a:lnSpc>
                <a:spcPct val="200000"/>
              </a:lnSpc>
              <a:spcBef>
                <a:spcPts val="0"/>
              </a:spcBef>
            </a:pPr>
            <a:r>
              <a:rPr lang="en-US" sz="2800">
                <a:solidFill>
                  <a:schemeClr val="tx1"/>
                </a:solidFill>
              </a:rPr>
              <a:t>Compounding barriers &amp; benefits</a:t>
            </a:r>
          </a:p>
          <a:p>
            <a:pPr>
              <a:lnSpc>
                <a:spcPct val="200000"/>
              </a:lnSpc>
              <a:spcBef>
                <a:spcPts val="0"/>
              </a:spcBef>
            </a:pPr>
            <a:r>
              <a:rPr lang="en-US" sz="2800">
                <a:solidFill>
                  <a:schemeClr val="tx1"/>
                </a:solidFill>
              </a:rPr>
              <a:t>Research approaches</a:t>
            </a:r>
          </a:p>
          <a:p>
            <a:pPr marL="9525" indent="0">
              <a:lnSpc>
                <a:spcPct val="200000"/>
              </a:lnSpc>
              <a:spcBef>
                <a:spcPts val="0"/>
              </a:spcBef>
              <a:buNone/>
            </a:pPr>
            <a:r>
              <a:rPr lang="en-US" sz="2800">
                <a:solidFill>
                  <a:schemeClr val="tx1"/>
                </a:solidFill>
              </a:rPr>
              <a:t>Then end with key takeaways.</a:t>
            </a:r>
          </a:p>
        </p:txBody>
      </p:sp>
      <p:sp>
        <p:nvSpPr>
          <p:cNvPr id="4" name="Footer Placeholder 3">
            <a:extLst>
              <a:ext uri="{FF2B5EF4-FFF2-40B4-BE49-F238E27FC236}">
                <a16:creationId xmlns:a16="http://schemas.microsoft.com/office/drawing/2014/main" id="{183A237B-C955-543C-3D4E-1FB68C283678}"/>
              </a:ext>
            </a:extLst>
          </p:cNvPr>
          <p:cNvSpPr>
            <a:spLocks noGrp="1"/>
          </p:cNvSpPr>
          <p:nvPr>
            <p:ph type="ftr" sz="quarter" idx="11"/>
          </p:nvPr>
        </p:nvSpPr>
        <p:spPr/>
        <p:txBody>
          <a:bodyPr/>
          <a:lstStyle/>
          <a:p>
            <a:r>
              <a:rPr lang="en-US">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BF64079-3443-F848-A4FE-4FA8BC3A3896}"/>
              </a:ext>
            </a:extLst>
          </p:cNvPr>
          <p:cNvSpPr>
            <a:spLocks noGrp="1"/>
          </p:cNvSpPr>
          <p:nvPr>
            <p:ph type="sldNum" sz="quarter" idx="12"/>
          </p:nvPr>
        </p:nvSpPr>
        <p:spPr/>
        <p:txBody>
          <a:bodyPr/>
          <a:lstStyle/>
          <a:p>
            <a:fld id="{BECF63ED-5365-0347-943C-46237B9951C9}" type="slidenum">
              <a:rPr lang="en-US" smtClean="0"/>
              <a:t>4</a:t>
            </a:fld>
            <a:endParaRPr lang="en-US"/>
          </a:p>
        </p:txBody>
      </p:sp>
      <p:grpSp>
        <p:nvGrpSpPr>
          <p:cNvPr id="12" name="Group 11">
            <a:extLst>
              <a:ext uri="{FF2B5EF4-FFF2-40B4-BE49-F238E27FC236}">
                <a16:creationId xmlns:a16="http://schemas.microsoft.com/office/drawing/2014/main" id="{BFBD0B0B-3474-5F02-B4D5-188D029FB988}"/>
              </a:ext>
              <a:ext uri="{C183D7F6-B498-43B3-948B-1728B52AA6E4}">
                <adec:decorative xmlns:adec="http://schemas.microsoft.com/office/drawing/2017/decorative" val="1"/>
              </a:ext>
            </a:extLst>
          </p:cNvPr>
          <p:cNvGrpSpPr/>
          <p:nvPr/>
        </p:nvGrpSpPr>
        <p:grpSpPr>
          <a:xfrm>
            <a:off x="6356117" y="1728870"/>
            <a:ext cx="5607946" cy="3558209"/>
            <a:chOff x="6356117" y="1878495"/>
            <a:chExt cx="5607946" cy="3558209"/>
          </a:xfrm>
        </p:grpSpPr>
        <p:pic>
          <p:nvPicPr>
            <p:cNvPr id="7" name="Picture 6" descr="Led lights of different colors in rectangle shape">
              <a:extLst>
                <a:ext uri="{FF2B5EF4-FFF2-40B4-BE49-F238E27FC236}">
                  <a16:creationId xmlns:a16="http://schemas.microsoft.com/office/drawing/2014/main" id="{E22E46B2-4CDE-3173-DEC3-E3C9A21147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56117" y="1878495"/>
              <a:ext cx="5607946" cy="3558209"/>
            </a:xfrm>
            <a:prstGeom prst="rect">
              <a:avLst/>
            </a:prstGeom>
          </p:spPr>
        </p:pic>
        <p:pic>
          <p:nvPicPr>
            <p:cNvPr id="9" name="Graphic 8" descr="Tax outline">
              <a:extLst>
                <a:ext uri="{FF2B5EF4-FFF2-40B4-BE49-F238E27FC236}">
                  <a16:creationId xmlns:a16="http://schemas.microsoft.com/office/drawing/2014/main" id="{13D22991-CF9D-A1EE-1A5B-A32B4DFE6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2251" y="2713383"/>
              <a:ext cx="1351721" cy="1351721"/>
            </a:xfrm>
            <a:prstGeom prst="rect">
              <a:avLst/>
            </a:prstGeom>
          </p:spPr>
        </p:pic>
        <p:pic>
          <p:nvPicPr>
            <p:cNvPr id="11" name="Graphic 10" descr="Layers Design outline">
              <a:extLst>
                <a:ext uri="{FF2B5EF4-FFF2-40B4-BE49-F238E27FC236}">
                  <a16:creationId xmlns:a16="http://schemas.microsoft.com/office/drawing/2014/main" id="{659F1F8A-DC8A-D2C3-19F2-58F7E01768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188" y="2773018"/>
              <a:ext cx="914400" cy="914400"/>
            </a:xfrm>
            <a:prstGeom prst="rect">
              <a:avLst/>
            </a:prstGeom>
          </p:spPr>
        </p:pic>
      </p:grpSp>
      <p:sp>
        <p:nvSpPr>
          <p:cNvPr id="6" name="Footer Placeholder 3">
            <a:extLst>
              <a:ext uri="{FF2B5EF4-FFF2-40B4-BE49-F238E27FC236}">
                <a16:creationId xmlns:a16="http://schemas.microsoft.com/office/drawing/2014/main" id="{9395D8EE-A985-A986-D251-14F5A3C18594}"/>
              </a:ext>
            </a:extLst>
          </p:cNvPr>
          <p:cNvSpPr txBox="1">
            <a:spLocks/>
          </p:cNvSpPr>
          <p:nvPr/>
        </p:nvSpPr>
        <p:spPr>
          <a:xfrm>
            <a:off x="1839768" y="65532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t>
            </a:r>
          </a:p>
        </p:txBody>
      </p:sp>
    </p:spTree>
    <p:extLst>
      <p:ext uri="{BB962C8B-B14F-4D97-AF65-F5344CB8AC3E}">
        <p14:creationId xmlns:p14="http://schemas.microsoft.com/office/powerpoint/2010/main" val="14336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heelchair on pink background">
            <a:extLst>
              <a:ext uri="{FF2B5EF4-FFF2-40B4-BE49-F238E27FC236}">
                <a16:creationId xmlns:a16="http://schemas.microsoft.com/office/drawing/2014/main" id="{0A03E0E0-3168-D736-6998-BAEA2DDCB6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86" y="1055174"/>
            <a:ext cx="12240971" cy="5181600"/>
          </a:xfrm>
          <a:prstGeom prst="rect">
            <a:avLst/>
          </a:prstGeom>
        </p:spPr>
      </p:pic>
      <p:sp>
        <p:nvSpPr>
          <p:cNvPr id="3" name="Title 2">
            <a:extLst>
              <a:ext uri="{FF2B5EF4-FFF2-40B4-BE49-F238E27FC236}">
                <a16:creationId xmlns:a16="http://schemas.microsoft.com/office/drawing/2014/main" id="{C8BC387E-5E05-05D4-3043-4DDB33CCDD65}"/>
              </a:ext>
            </a:extLst>
          </p:cNvPr>
          <p:cNvSpPr>
            <a:spLocks noGrp="1"/>
          </p:cNvSpPr>
          <p:nvPr>
            <p:ph type="title"/>
          </p:nvPr>
        </p:nvSpPr>
        <p:spPr>
          <a:xfrm>
            <a:off x="0" y="354297"/>
            <a:ext cx="12192000" cy="840230"/>
          </a:xfrm>
        </p:spPr>
        <p:txBody>
          <a:bodyPr/>
          <a:lstStyle/>
          <a:p>
            <a:pPr marL="114300"/>
            <a:r>
              <a:rPr lang="en-US" sz="9600" b="0">
                <a:solidFill>
                  <a:schemeClr val="tx1">
                    <a:lumMod val="75000"/>
                    <a:lumOff val="25000"/>
                  </a:schemeClr>
                </a:solidFill>
                <a:effectLst>
                  <a:outerShdw dist="88900" dir="5400000" sx="103000" sy="103000" algn="t" rotWithShape="0">
                    <a:schemeClr val="bg1"/>
                  </a:outerShdw>
                </a:effectLst>
                <a:latin typeface="Arial Black" panose="020B0604020202020204" pitchFamily="34" charset="0"/>
                <a:cs typeface="Arial Black" panose="020B0604020202020204" pitchFamily="34" charset="0"/>
              </a:rPr>
              <a:t>Taxes</a:t>
            </a:r>
            <a:endParaRPr lang="en-US" sz="6000" b="0">
              <a:solidFill>
                <a:schemeClr val="tx1">
                  <a:lumMod val="75000"/>
                  <a:lumOff val="25000"/>
                </a:schemeClr>
              </a:solidFill>
              <a:effectLst>
                <a:outerShdw dist="88900" dir="5400000" sx="103000" sy="103000" algn="t" rotWithShape="0">
                  <a:schemeClr val="bg1"/>
                </a:outerShdw>
              </a:effectLst>
              <a:latin typeface="Arial Black" panose="020B0604020202020204" pitchFamily="34" charset="0"/>
              <a:cs typeface="Arial Black" panose="020B0604020202020204" pitchFamily="34" charset="0"/>
            </a:endParaRPr>
          </a:p>
        </p:txBody>
      </p:sp>
      <p:sp>
        <p:nvSpPr>
          <p:cNvPr id="4" name="Footer Placeholder 3">
            <a:extLst>
              <a:ext uri="{FF2B5EF4-FFF2-40B4-BE49-F238E27FC236}">
                <a16:creationId xmlns:a16="http://schemas.microsoft.com/office/drawing/2014/main" id="{B51D3111-710D-3C5A-3E02-59036C8E49B9}"/>
              </a:ext>
            </a:extLst>
          </p:cNvPr>
          <p:cNvSpPr>
            <a:spLocks noGrp="1"/>
          </p:cNvSpPr>
          <p:nvPr>
            <p:ph type="ftr" sz="quarter" idx="3"/>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5D13C927-739A-5D33-D8D9-C3CFA5DD90A8}"/>
              </a:ext>
            </a:extLst>
          </p:cNvPr>
          <p:cNvSpPr>
            <a:spLocks noGrp="1"/>
          </p:cNvSpPr>
          <p:nvPr>
            <p:ph type="sldNum" sz="quarter" idx="12"/>
          </p:nvPr>
        </p:nvSpPr>
        <p:spPr/>
        <p:txBody>
          <a:bodyPr/>
          <a:lstStyle/>
          <a:p>
            <a:fld id="{BECF63ED-5365-0347-943C-46237B9951C9}" type="slidenum">
              <a:rPr lang="en-US" smtClean="0"/>
              <a:t>5</a:t>
            </a:fld>
            <a:endParaRPr lang="en-US"/>
          </a:p>
        </p:txBody>
      </p:sp>
    </p:spTree>
    <p:extLst>
      <p:ext uri="{BB962C8B-B14F-4D97-AF65-F5344CB8AC3E}">
        <p14:creationId xmlns:p14="http://schemas.microsoft.com/office/powerpoint/2010/main" val="283965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C0CFE5-7168-3475-CF31-8DC0C628500B}"/>
              </a:ext>
            </a:extLst>
          </p:cNvPr>
          <p:cNvSpPr>
            <a:spLocks noGrp="1"/>
          </p:cNvSpPr>
          <p:nvPr>
            <p:ph type="title"/>
          </p:nvPr>
        </p:nvSpPr>
        <p:spPr>
          <a:xfrm>
            <a:off x="426720" y="322896"/>
            <a:ext cx="11338560" cy="548640"/>
          </a:xfrm>
        </p:spPr>
        <p:txBody>
          <a:bodyPr anchor="t" anchorCtr="0"/>
          <a:lstStyle/>
          <a:p>
            <a:r>
              <a:rPr lang="en-US" sz="4800" b="0">
                <a:latin typeface="+mj-lt"/>
                <a:cs typeface="Arial Black" panose="020B0604020202020204" pitchFamily="34" charset="0"/>
              </a:rPr>
              <a:t>Taxes</a:t>
            </a:r>
            <a:br>
              <a:rPr lang="en-US" b="0">
                <a:latin typeface="+mj-lt"/>
              </a:rPr>
            </a:br>
            <a:r>
              <a:rPr lang="en-US" b="0">
                <a:latin typeface="+mj-lt"/>
              </a:rPr>
              <a:t>… more than local, state, and federal</a:t>
            </a:r>
          </a:p>
        </p:txBody>
      </p:sp>
      <p:pic>
        <p:nvPicPr>
          <p:cNvPr id="23" name="Picture Placeholder 22" descr="A black razor costs .45 while a pink one costs .65">
            <a:extLst>
              <a:ext uri="{FF2B5EF4-FFF2-40B4-BE49-F238E27FC236}">
                <a16:creationId xmlns:a16="http://schemas.microsoft.com/office/drawing/2014/main" id="{E90D4583-52AC-E121-FB9F-10DD1AF8CE0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1119981" y="1577789"/>
            <a:ext cx="2474273" cy="1798173"/>
          </a:xfrm>
        </p:spPr>
      </p:pic>
      <p:sp>
        <p:nvSpPr>
          <p:cNvPr id="12" name="Text Placeholder 11">
            <a:extLst>
              <a:ext uri="{FF2B5EF4-FFF2-40B4-BE49-F238E27FC236}">
                <a16:creationId xmlns:a16="http://schemas.microsoft.com/office/drawing/2014/main" id="{5B75E7B0-7A87-BCD6-2161-7F960672F33B}"/>
              </a:ext>
            </a:extLst>
          </p:cNvPr>
          <p:cNvSpPr>
            <a:spLocks noGrp="1"/>
          </p:cNvSpPr>
          <p:nvPr>
            <p:ph type="body" sz="quarter" idx="16"/>
          </p:nvPr>
        </p:nvSpPr>
        <p:spPr>
          <a:xfrm>
            <a:off x="854315" y="3547501"/>
            <a:ext cx="3129855" cy="3127628"/>
          </a:xfrm>
        </p:spPr>
        <p:txBody>
          <a:bodyPr/>
          <a:lstStyle/>
          <a:p>
            <a:r>
              <a:rPr lang="en-US" b="1">
                <a:latin typeface="Arial Black" panose="020B0604020202020204" pitchFamily="34" charset="0"/>
                <a:cs typeface="Arial Black" panose="020B0604020202020204" pitchFamily="34" charset="0"/>
              </a:rPr>
              <a:t>Pink</a:t>
            </a:r>
          </a:p>
          <a:p>
            <a:pPr algn="l"/>
            <a:r>
              <a:rPr lang="en-US" sz="1600"/>
              <a:t>From razor blades and haircuts to girls' toys, women regularly pay more for items and especially services that are nearly identical to those for men but marketed differently</a:t>
            </a:r>
          </a:p>
        </p:txBody>
      </p:sp>
      <p:pic>
        <p:nvPicPr>
          <p:cNvPr id="25" name="Picture Placeholder 24" descr="Hands with scissors cutting the un off of unable">
            <a:extLst>
              <a:ext uri="{FF2B5EF4-FFF2-40B4-BE49-F238E27FC236}">
                <a16:creationId xmlns:a16="http://schemas.microsoft.com/office/drawing/2014/main" id="{33F7FA89-F98B-FA9F-6CD4-1AFA6FFA170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5180734" y="1577789"/>
            <a:ext cx="2321169" cy="1798173"/>
          </a:xfrm>
        </p:spPr>
      </p:pic>
      <p:sp>
        <p:nvSpPr>
          <p:cNvPr id="16" name="Text Placeholder 15">
            <a:extLst>
              <a:ext uri="{FF2B5EF4-FFF2-40B4-BE49-F238E27FC236}">
                <a16:creationId xmlns:a16="http://schemas.microsoft.com/office/drawing/2014/main" id="{C31C0C5F-9D49-4BA5-6511-6B7107D0AC74}"/>
              </a:ext>
            </a:extLst>
          </p:cNvPr>
          <p:cNvSpPr>
            <a:spLocks noGrp="1"/>
          </p:cNvSpPr>
          <p:nvPr>
            <p:ph type="body" sz="quarter" idx="25"/>
          </p:nvPr>
        </p:nvSpPr>
        <p:spPr>
          <a:xfrm>
            <a:off x="4631329" y="3547500"/>
            <a:ext cx="3419550" cy="3310509"/>
          </a:xfrm>
        </p:spPr>
        <p:txBody>
          <a:bodyPr/>
          <a:lstStyle/>
          <a:p>
            <a:r>
              <a:rPr lang="en-US" b="1">
                <a:latin typeface="Arial Black" panose="020B0604020202020204" pitchFamily="34" charset="0"/>
                <a:cs typeface="Arial Black" panose="020B0604020202020204" pitchFamily="34" charset="0"/>
              </a:rPr>
              <a:t>Disability</a:t>
            </a:r>
          </a:p>
          <a:p>
            <a:pPr algn="l"/>
            <a:r>
              <a:rPr lang="en-US" sz="1600"/>
              <a:t>For people with disabilities, barriers to critical, lifesaving safety net programs are a part of everyday life. Known as “administrative burdens,” roughly defined as any challenge making it difficult to access / maintain assistance for which they otherwise qualify.</a:t>
            </a:r>
          </a:p>
        </p:txBody>
      </p:sp>
      <p:pic>
        <p:nvPicPr>
          <p:cNvPr id="20" name="Picture Placeholder 19" descr="Quilt star pattern with red, yellow, green, orange, and black colors">
            <a:extLst>
              <a:ext uri="{FF2B5EF4-FFF2-40B4-BE49-F238E27FC236}">
                <a16:creationId xmlns:a16="http://schemas.microsoft.com/office/drawing/2014/main" id="{0523AA8F-5702-1E66-26DF-F143A314E607}"/>
              </a:ext>
            </a:extLst>
          </p:cNvPr>
          <p:cNvPicPr>
            <a:picLocks noGrp="1" noChangeAspect="1"/>
          </p:cNvPicPr>
          <p:nvPr>
            <p:ph type="pic" sz="quarter" idx="14"/>
          </p:nvPr>
        </p:nvPicPr>
        <p:blipFill>
          <a:blip r:embed="rId5" cstate="print">
            <a:extLst>
              <a:ext uri="{28A0092B-C50C-407E-A947-70E740481C1C}">
                <a14:useLocalDpi xmlns:a14="http://schemas.microsoft.com/office/drawing/2010/main"/>
              </a:ext>
            </a:extLst>
          </a:blip>
          <a:srcRect/>
          <a:stretch>
            <a:fillRect/>
          </a:stretch>
        </p:blipFill>
        <p:spPr>
          <a:xfrm>
            <a:off x="9088383" y="1577789"/>
            <a:ext cx="2008235" cy="1798173"/>
          </a:xfrm>
          <a:prstGeom prst="rect">
            <a:avLst/>
          </a:prstGeom>
        </p:spPr>
      </p:pic>
      <p:sp>
        <p:nvSpPr>
          <p:cNvPr id="14" name="Text Placeholder 13">
            <a:extLst>
              <a:ext uri="{FF2B5EF4-FFF2-40B4-BE49-F238E27FC236}">
                <a16:creationId xmlns:a16="http://schemas.microsoft.com/office/drawing/2014/main" id="{41DEC4C4-BCB5-C236-7A6A-EA6C53481C67}"/>
              </a:ext>
            </a:extLst>
          </p:cNvPr>
          <p:cNvSpPr>
            <a:spLocks noGrp="1"/>
          </p:cNvSpPr>
          <p:nvPr>
            <p:ph type="body" sz="quarter" idx="23"/>
          </p:nvPr>
        </p:nvSpPr>
        <p:spPr>
          <a:xfrm>
            <a:off x="8698038" y="3547500"/>
            <a:ext cx="3067242" cy="2902295"/>
          </a:xfrm>
        </p:spPr>
        <p:txBody>
          <a:bodyPr/>
          <a:lstStyle/>
          <a:p>
            <a:r>
              <a:rPr lang="en-US" b="1">
                <a:latin typeface="Arial Black" panose="020B0604020202020204" pitchFamily="34" charset="0"/>
                <a:cs typeface="Arial Black" panose="020B0604020202020204" pitchFamily="34" charset="0"/>
              </a:rPr>
              <a:t>Race / Ethnicity</a:t>
            </a:r>
          </a:p>
          <a:p>
            <a:pPr algn="l"/>
            <a:r>
              <a:rPr lang="en-US" sz="1600"/>
              <a:t>The effects of systemic racism, overt racism, and xenophobia limit opportunities for finance, health, other social benefits.</a:t>
            </a:r>
            <a:endParaRPr lang="en-US"/>
          </a:p>
        </p:txBody>
      </p:sp>
      <p:sp>
        <p:nvSpPr>
          <p:cNvPr id="7" name="Footer Placeholder 6">
            <a:extLst>
              <a:ext uri="{FF2B5EF4-FFF2-40B4-BE49-F238E27FC236}">
                <a16:creationId xmlns:a16="http://schemas.microsoft.com/office/drawing/2014/main" id="{B3F9F5B0-71B7-3846-B04B-15F2284A250B}"/>
              </a:ext>
            </a:extLst>
          </p:cNvPr>
          <p:cNvSpPr>
            <a:spLocks noGrp="1"/>
          </p:cNvSpPr>
          <p:nvPr>
            <p:ph type="ftr" sz="quarter" idx="11"/>
          </p:nvPr>
        </p:nvSpPr>
        <p:spPr/>
        <p:txBody>
          <a:bodyPr/>
          <a:lstStyle/>
          <a:p>
            <a:r>
              <a:rPr lang="en-US"/>
              <a:t>© 2024 THE MITRE CORPORATION. ALL RIGHTS RESERVED. </a:t>
            </a:r>
          </a:p>
        </p:txBody>
      </p:sp>
      <p:sp>
        <p:nvSpPr>
          <p:cNvPr id="3" name="Slide Number Placeholder 2">
            <a:extLst>
              <a:ext uri="{FF2B5EF4-FFF2-40B4-BE49-F238E27FC236}">
                <a16:creationId xmlns:a16="http://schemas.microsoft.com/office/drawing/2014/main" id="{871A256B-4F66-9229-2172-98F1669C5440}"/>
              </a:ext>
            </a:extLst>
          </p:cNvPr>
          <p:cNvSpPr>
            <a:spLocks noGrp="1"/>
          </p:cNvSpPr>
          <p:nvPr>
            <p:ph type="sldNum" sz="quarter" idx="12"/>
          </p:nvPr>
        </p:nvSpPr>
        <p:spPr/>
        <p:txBody>
          <a:bodyPr/>
          <a:lstStyle/>
          <a:p>
            <a:fld id="{BECF63ED-5365-0347-943C-46237B9951C9}" type="slidenum">
              <a:rPr lang="en-US" smtClean="0"/>
              <a:t>6</a:t>
            </a:fld>
            <a:endParaRPr lang="en-US"/>
          </a:p>
        </p:txBody>
      </p:sp>
    </p:spTree>
    <p:extLst>
      <p:ext uri="{BB962C8B-B14F-4D97-AF65-F5344CB8AC3E}">
        <p14:creationId xmlns:p14="http://schemas.microsoft.com/office/powerpoint/2010/main" val="230810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44AEE-B6DB-CC59-8DD1-DEA648350409}"/>
              </a:ext>
            </a:extLst>
          </p:cNvPr>
          <p:cNvSpPr>
            <a:spLocks noGrp="1"/>
          </p:cNvSpPr>
          <p:nvPr>
            <p:ph type="title"/>
          </p:nvPr>
        </p:nvSpPr>
        <p:spPr>
          <a:xfrm>
            <a:off x="1" y="365759"/>
            <a:ext cx="9397999" cy="1199569"/>
          </a:xfrm>
        </p:spPr>
        <p:txBody>
          <a:bodyPr anchor="t" anchorCtr="0"/>
          <a:lstStyle/>
          <a:p>
            <a:pPr algn="ctr"/>
            <a:r>
              <a:rPr lang="en-US" sz="6600" b="0">
                <a:latin typeface="+mj-lt"/>
                <a:cs typeface="Arial Black" panose="020B0604020202020204" pitchFamily="34" charset="0"/>
              </a:rPr>
              <a:t>Disparity</a:t>
            </a:r>
          </a:p>
        </p:txBody>
      </p:sp>
      <p:sp>
        <p:nvSpPr>
          <p:cNvPr id="6" name="Right Triangle 5">
            <a:extLst>
              <a:ext uri="{FF2B5EF4-FFF2-40B4-BE49-F238E27FC236}">
                <a16:creationId xmlns:a16="http://schemas.microsoft.com/office/drawing/2014/main" id="{861133BA-67BB-2F68-FEBB-DBEA38EF7DE8}"/>
              </a:ext>
            </a:extLst>
          </p:cNvPr>
          <p:cNvSpPr/>
          <p:nvPr/>
        </p:nvSpPr>
        <p:spPr>
          <a:xfrm flipH="1">
            <a:off x="201478" y="-1747435"/>
            <a:ext cx="12724108" cy="8001001"/>
          </a:xfrm>
          <a:prstGeom prst="rtTriangle">
            <a:avLst/>
          </a:prstGeom>
          <a:solidFill>
            <a:srgbClr val="FF2D80">
              <a:alpha val="2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2926080" tIns="2560320" rIns="0" bIns="0" rtlCol="0" anchor="b" anchorCtr="0"/>
          <a:lstStyle/>
          <a:p>
            <a:pPr marL="9525" indent="0">
              <a:lnSpc>
                <a:spcPct val="120000"/>
              </a:lnSpc>
              <a:spcBef>
                <a:spcPts val="0"/>
              </a:spcBef>
              <a:spcAft>
                <a:spcPts val="1200"/>
              </a:spcAft>
              <a:buNone/>
            </a:pPr>
            <a:r>
              <a:rPr lang="en-US" sz="1800">
                <a:solidFill>
                  <a:sysClr val="windowText" lastClr="000000"/>
                </a:solidFill>
              </a:rPr>
              <a:t>“Social inequality is characterized by the existence of unequal opportunities and rewards for different social positions or statuses within a group or society. It contains structured and recurrent patterns of unequal distributions of goods, wealth, opportunities, rewards, and punishments.”</a:t>
            </a:r>
          </a:p>
          <a:p>
            <a:pPr marL="393700">
              <a:lnSpc>
                <a:spcPct val="120000"/>
              </a:lnSpc>
              <a:spcBef>
                <a:spcPts val="0"/>
              </a:spcBef>
              <a:spcAft>
                <a:spcPts val="1200"/>
              </a:spcAft>
              <a:buNone/>
            </a:pPr>
            <a:r>
              <a:rPr lang="en-US" sz="1400">
                <a:solidFill>
                  <a:sysClr val="windowText" lastClr="000000"/>
                </a:solidFill>
              </a:rPr>
              <a:t>—The Sociology of Social Inequality. Crossman, Ashley. April 17, 2018. </a:t>
            </a:r>
            <a:br>
              <a:rPr lang="en-US" sz="1400">
                <a:solidFill>
                  <a:sysClr val="windowText" lastClr="000000"/>
                </a:solidFill>
              </a:rPr>
            </a:br>
            <a:r>
              <a:rPr lang="en-US" sz="1400">
                <a:solidFill>
                  <a:sysClr val="windowText" lastClr="000000"/>
                </a:solidFill>
              </a:rPr>
              <a:t>City University of NY’s Thought &amp; Co.</a:t>
            </a:r>
          </a:p>
        </p:txBody>
      </p:sp>
      <p:sp>
        <p:nvSpPr>
          <p:cNvPr id="9" name="Right Triangle 8">
            <a:extLst>
              <a:ext uri="{FF2B5EF4-FFF2-40B4-BE49-F238E27FC236}">
                <a16:creationId xmlns:a16="http://schemas.microsoft.com/office/drawing/2014/main" id="{38D565DA-C4A0-8DAB-8264-5F6F6DEBDBE6}"/>
              </a:ext>
            </a:extLst>
          </p:cNvPr>
          <p:cNvSpPr/>
          <p:nvPr/>
        </p:nvSpPr>
        <p:spPr>
          <a:xfrm>
            <a:off x="-387458" y="-774915"/>
            <a:ext cx="10192719" cy="7035605"/>
          </a:xfrm>
          <a:prstGeom prst="rtTriangle">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2103120" bIns="5486400" rtlCol="0" anchor="t" anchorCtr="0"/>
          <a:lstStyle/>
          <a:p>
            <a:pPr marL="14288">
              <a:lnSpc>
                <a:spcPct val="120000"/>
              </a:lnSpc>
              <a:spcBef>
                <a:spcPts val="0"/>
              </a:spcBef>
              <a:spcAft>
                <a:spcPts val="600"/>
              </a:spcAft>
              <a:buNone/>
            </a:pPr>
            <a:r>
              <a:rPr lang="en-US" sz="1800">
                <a:solidFill>
                  <a:sysClr val="windowText" lastClr="000000"/>
                </a:solidFill>
              </a:rPr>
              <a:t>“…social or economic condition that’s considered unfairly unequal: a racial disparity in hiring, a health disparity between the rich and the poor, an income disparity between men and women, and so on.”</a:t>
            </a:r>
          </a:p>
          <a:p>
            <a:pPr marL="228600">
              <a:lnSpc>
                <a:spcPct val="120000"/>
              </a:lnSpc>
              <a:spcBef>
                <a:spcPts val="0"/>
              </a:spcBef>
              <a:spcAft>
                <a:spcPts val="600"/>
              </a:spcAft>
              <a:buNone/>
            </a:pPr>
            <a:r>
              <a:rPr lang="en-US" sz="1400">
                <a:solidFill>
                  <a:sysClr val="windowText" lastClr="000000"/>
                </a:solidFill>
              </a:rPr>
              <a:t>—Merriam-Webster</a:t>
            </a:r>
          </a:p>
        </p:txBody>
      </p:sp>
      <p:sp>
        <p:nvSpPr>
          <p:cNvPr id="4" name="Footer Placeholder 3">
            <a:extLst>
              <a:ext uri="{FF2B5EF4-FFF2-40B4-BE49-F238E27FC236}">
                <a16:creationId xmlns:a16="http://schemas.microsoft.com/office/drawing/2014/main" id="{E7F18170-A2CC-0EE0-E89D-6292BF742461}"/>
              </a:ext>
            </a:extLst>
          </p:cNvPr>
          <p:cNvSpPr>
            <a:spLocks noGrp="1"/>
          </p:cNvSpPr>
          <p:nvPr>
            <p:ph type="ftr" sz="quarter" idx="11"/>
          </p:nvPr>
        </p:nvSpPr>
        <p:spPr/>
        <p:txBody>
          <a:bodyPr/>
          <a:lstStyle/>
          <a:p>
            <a:r>
              <a:rPr lang="en-US"/>
              <a:t>© 2024 THE MITRE CORPORATION. ALL RIGHTS RESERVED. </a:t>
            </a:r>
          </a:p>
        </p:txBody>
      </p:sp>
      <p:sp>
        <p:nvSpPr>
          <p:cNvPr id="2" name="Slide Number Placeholder 1">
            <a:extLst>
              <a:ext uri="{FF2B5EF4-FFF2-40B4-BE49-F238E27FC236}">
                <a16:creationId xmlns:a16="http://schemas.microsoft.com/office/drawing/2014/main" id="{A174EE8B-0880-D425-C151-FE5D22CA3B0E}"/>
              </a:ext>
            </a:extLst>
          </p:cNvPr>
          <p:cNvSpPr>
            <a:spLocks noGrp="1"/>
          </p:cNvSpPr>
          <p:nvPr>
            <p:ph type="sldNum" sz="quarter" idx="12"/>
          </p:nvPr>
        </p:nvSpPr>
        <p:spPr/>
        <p:txBody>
          <a:bodyPr/>
          <a:lstStyle/>
          <a:p>
            <a:fld id="{BECF63ED-5365-0347-943C-46237B9951C9}" type="slidenum">
              <a:rPr lang="en-US" smtClean="0"/>
              <a:t>7</a:t>
            </a:fld>
            <a:endParaRPr lang="en-US"/>
          </a:p>
        </p:txBody>
      </p:sp>
    </p:spTree>
    <p:extLst>
      <p:ext uri="{BB962C8B-B14F-4D97-AF65-F5344CB8AC3E}">
        <p14:creationId xmlns:p14="http://schemas.microsoft.com/office/powerpoint/2010/main" val="323196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3C49-17C7-A44F-A0C8-511C70729875}"/>
              </a:ext>
            </a:extLst>
          </p:cNvPr>
          <p:cNvSpPr>
            <a:spLocks noGrp="1"/>
          </p:cNvSpPr>
          <p:nvPr>
            <p:ph type="title"/>
          </p:nvPr>
        </p:nvSpPr>
        <p:spPr>
          <a:xfrm>
            <a:off x="284831" y="-583076"/>
            <a:ext cx="11338560" cy="548640"/>
          </a:xfrm>
        </p:spPr>
        <p:txBody>
          <a:bodyPr/>
          <a:lstStyle/>
          <a:p>
            <a:r>
              <a:rPr lang="en-US" sz="2000"/>
              <a:t>Equality vs Equity, </a:t>
            </a:r>
            <a:r>
              <a:rPr lang="en-US" sz="2000" kern="1200">
                <a:solidFill>
                  <a:schemeClr val="tx1"/>
                </a:solidFill>
                <a:effectLst/>
                <a:latin typeface="+mj-lt"/>
                <a:ea typeface="+mj-ea"/>
                <a:cs typeface="+mj-cs"/>
              </a:rPr>
              <a:t>2017 graphic from Robert J. Wood on Heath Equity</a:t>
            </a:r>
            <a:r>
              <a:rPr lang="en-US" sz="2000"/>
              <a:t> </a:t>
            </a:r>
          </a:p>
        </p:txBody>
      </p:sp>
      <p:pic>
        <p:nvPicPr>
          <p:cNvPr id="1028" name="Picture 4" descr="A two-part illustration graphic where the top portion shows an example of equality where a disabled girl, a large adult man, a small adult woman, and a young boy are attempting to use the same-sized bike. The bottom portion shows an example of equity where all the bikes are catered to each person's needs with the disabled girl using a special handcycle, the large adult man using a larger bike, and the small adult woman and young boy using smaller bikes.">
            <a:extLst>
              <a:ext uri="{FF2B5EF4-FFF2-40B4-BE49-F238E27FC236}">
                <a16:creationId xmlns:a16="http://schemas.microsoft.com/office/drawing/2014/main" id="{2E1916E7-D2F7-4E41-A9FE-4F9A899567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contrast="25000"/>
                    </a14:imgEffect>
                  </a14:imgLayer>
                </a14:imgProps>
              </a:ext>
              <a:ext uri="{28A0092B-C50C-407E-A947-70E740481C1C}">
                <a14:useLocalDpi xmlns:a14="http://schemas.microsoft.com/office/drawing/2010/main"/>
              </a:ext>
            </a:extLst>
          </a:blip>
          <a:srcRect/>
          <a:stretch>
            <a:fillRect/>
          </a:stretch>
        </p:blipFill>
        <p:spPr bwMode="auto">
          <a:xfrm>
            <a:off x="622612" y="0"/>
            <a:ext cx="11000779" cy="61927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431EEAD-0B50-4DF1-3594-6EAFFBC2E30C}"/>
              </a:ext>
            </a:extLst>
          </p:cNvPr>
          <p:cNvSpPr>
            <a:spLocks noGrp="1"/>
          </p:cNvSpPr>
          <p:nvPr>
            <p:ph type="ftr" sz="quarter" idx="11"/>
          </p:nvPr>
        </p:nvSpPr>
        <p:spPr>
          <a:xfrm>
            <a:off x="1687368" y="6400800"/>
            <a:ext cx="8817264" cy="182880"/>
          </a:xfrm>
        </p:spPr>
        <p:txBody>
          <a:bodyPr/>
          <a:lstStyle/>
          <a:p>
            <a:r>
              <a:rPr lang="en-US"/>
              <a:t>© 2024 THE MITRE CORPORATION. ALL RIGHTS RESERVED. </a:t>
            </a:r>
          </a:p>
        </p:txBody>
      </p:sp>
    </p:spTree>
    <p:extLst>
      <p:ext uri="{BB962C8B-B14F-4D97-AF65-F5344CB8AC3E}">
        <p14:creationId xmlns:p14="http://schemas.microsoft.com/office/powerpoint/2010/main" val="88140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b="8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8BBBB7-5C1A-5BF3-50BE-9C5DB1F2D5D9}"/>
              </a:ext>
            </a:extLst>
          </p:cNvPr>
          <p:cNvSpPr>
            <a:spLocks noGrp="1"/>
          </p:cNvSpPr>
          <p:nvPr>
            <p:ph type="title"/>
          </p:nvPr>
        </p:nvSpPr>
        <p:spPr>
          <a:xfrm>
            <a:off x="0" y="128592"/>
            <a:ext cx="12192000" cy="840230"/>
          </a:xfrm>
        </p:spPr>
        <p:txBody>
          <a:bodyPr anchor="t" anchorCtr="0"/>
          <a:lstStyle/>
          <a:p>
            <a:pPr marL="114300">
              <a:lnSpc>
                <a:spcPct val="80000"/>
              </a:lnSpc>
            </a:pPr>
            <a:r>
              <a:rPr lang="en-US" sz="480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Intersectionality</a:t>
            </a:r>
            <a:br>
              <a:rPr lang="en-US" sz="4800">
                <a:solidFill>
                  <a:schemeClr val="tx1"/>
                </a:solidFill>
                <a:effectLst>
                  <a:outerShdw dist="76200" dir="5400000" algn="t" rotWithShape="0">
                    <a:schemeClr val="bg1"/>
                  </a:outerShdw>
                </a:effectLst>
                <a:latin typeface="+mj-lt"/>
                <a:cs typeface="Arial Black" panose="020B0604020202020204" pitchFamily="34" charset="0"/>
              </a:rPr>
            </a:br>
            <a:r>
              <a:rPr lang="en-US" sz="3000">
                <a:solidFill>
                  <a:schemeClr val="tx1"/>
                </a:solidFill>
                <a:effectLst>
                  <a:outerShdw dist="76200" dir="5400000" algn="t" rotWithShape="0">
                    <a:schemeClr val="bg1"/>
                  </a:outerShdw>
                </a:effectLst>
                <a:latin typeface="+mj-lt"/>
                <a:cs typeface="Arial Black" panose="020B0604020202020204" pitchFamily="34" charset="0"/>
              </a:rPr>
              <a:t>One’s lived experience is greater than the sum of their identities.</a:t>
            </a:r>
            <a:endParaRPr lang="en-US" sz="3000">
              <a:effectLst>
                <a:outerShdw dist="76200" dir="5400000" algn="t" rotWithShape="0">
                  <a:schemeClr val="bg1"/>
                </a:outerShdw>
              </a:effectLst>
            </a:endParaRPr>
          </a:p>
        </p:txBody>
      </p:sp>
      <p:sp>
        <p:nvSpPr>
          <p:cNvPr id="7" name="Footer Placeholder 6">
            <a:extLst>
              <a:ext uri="{FF2B5EF4-FFF2-40B4-BE49-F238E27FC236}">
                <a16:creationId xmlns:a16="http://schemas.microsoft.com/office/drawing/2014/main" id="{7F1642E8-C6FF-D4B8-E55D-417F85EF7996}"/>
              </a:ext>
            </a:extLst>
          </p:cNvPr>
          <p:cNvSpPr>
            <a:spLocks noGrp="1"/>
          </p:cNvSpPr>
          <p:nvPr>
            <p:ph type="ftr" sz="quarter" idx="3"/>
          </p:nvPr>
        </p:nvSpPr>
        <p:spPr/>
        <p:txBody>
          <a:bodyPr/>
          <a:lstStyle/>
          <a:p>
            <a:r>
              <a:rPr lang="en-US"/>
              <a:t>© 2024 THE MITRE CORPORATION. ALL RIGHTS RESERVED. </a:t>
            </a:r>
          </a:p>
        </p:txBody>
      </p:sp>
      <p:sp>
        <p:nvSpPr>
          <p:cNvPr id="3" name="Slide Number Placeholder 2">
            <a:extLst>
              <a:ext uri="{FF2B5EF4-FFF2-40B4-BE49-F238E27FC236}">
                <a16:creationId xmlns:a16="http://schemas.microsoft.com/office/drawing/2014/main" id="{1D3AB84A-5BF7-EB33-C0C5-3D6157488CB6}"/>
              </a:ext>
            </a:extLst>
          </p:cNvPr>
          <p:cNvSpPr>
            <a:spLocks noGrp="1"/>
          </p:cNvSpPr>
          <p:nvPr>
            <p:ph type="sldNum" sz="quarter" idx="12"/>
          </p:nvPr>
        </p:nvSpPr>
        <p:spPr/>
        <p:txBody>
          <a:bodyPr/>
          <a:lstStyle/>
          <a:p>
            <a:fld id="{BECF63ED-5365-0347-943C-46237B9951C9}" type="slidenum">
              <a:rPr lang="en-US" smtClean="0"/>
              <a:t>9</a:t>
            </a:fld>
            <a:endParaRPr lang="en-US"/>
          </a:p>
        </p:txBody>
      </p:sp>
    </p:spTree>
    <p:extLst>
      <p:ext uri="{BB962C8B-B14F-4D97-AF65-F5344CB8AC3E}">
        <p14:creationId xmlns:p14="http://schemas.microsoft.com/office/powerpoint/2010/main" val="1590344269"/>
      </p:ext>
    </p:extLst>
  </p:cSld>
  <p:clrMapOvr>
    <a:masterClrMapping/>
  </p:clrMapOvr>
</p:sld>
</file>

<file path=ppt/theme/theme1.xml><?xml version="1.0" encoding="utf-8"?>
<a:theme xmlns:a="http://schemas.openxmlformats.org/drawingml/2006/main" name="White Print 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23AE03C-3E1F-C141-83DD-3C902BB8066A}" vid="{74DDCDF9-AEC8-E24E-9E9D-FB58D9B441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3668c08-5941-4ccb-86ed-08f16f9b6397">
      <Terms xmlns="http://schemas.microsoft.com/office/infopath/2007/PartnerControls"/>
    </lcf76f155ced4ddcb4097134ff3c332f>
    <TaxCatchAll xmlns="b5a44311-ed64-4a72-909f-c9dc6973bd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8547D7F2A29E48A92EAB8F3C596B4F" ma:contentTypeVersion="16" ma:contentTypeDescription="Create a new document." ma:contentTypeScope="" ma:versionID="40cd77493e5b6b61f677c32626de1393">
  <xsd:schema xmlns:xsd="http://www.w3.org/2001/XMLSchema" xmlns:xs="http://www.w3.org/2001/XMLSchema" xmlns:p="http://schemas.microsoft.com/office/2006/metadata/properties" xmlns:ns2="e3668c08-5941-4ccb-86ed-08f16f9b6397" xmlns:ns3="ded46433-3b1a-43fe-9183-8fba0d4869d0" xmlns:ns4="b5a44311-ed64-4a72-909f-c9dc6973bde2" targetNamespace="http://schemas.microsoft.com/office/2006/metadata/properties" ma:root="true" ma:fieldsID="fcba5aa22377702a0f63a827db2ff021" ns2:_="" ns3:_="" ns4:_="">
    <xsd:import namespace="e3668c08-5941-4ccb-86ed-08f16f9b6397"/>
    <xsd:import namespace="ded46433-3b1a-43fe-9183-8fba0d4869d0"/>
    <xsd:import namespace="b5a44311-ed64-4a72-909f-c9dc6973bd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68c08-5941-4ccb-86ed-08f16f9b6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ea1a638-fe8f-4e55-a8a3-ec1a1fdf419b"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d46433-3b1a-43fe-9183-8fba0d4869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5a44311-ed64-4a72-909f-c9dc6973bde2"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9e7e0741-19e0-4d25-a59a-a0f26bc843a1}" ma:internalName="TaxCatchAll" ma:showField="CatchAllData" ma:web="ded46433-3b1a-43fe-9183-8fba0d4869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3A99C6-40C7-4C33-8296-2EC082CDAAF0}">
  <ds:schemaRefs>
    <ds:schemaRef ds:uri="http://schemas.microsoft.com/office/2006/documentManagement/types"/>
    <ds:schemaRef ds:uri="http://schemas.microsoft.com/office/2006/metadata/properties"/>
    <ds:schemaRef ds:uri="http://purl.org/dc/terms/"/>
    <ds:schemaRef ds:uri="http://www.w3.org/XML/1998/namespace"/>
    <ds:schemaRef ds:uri="http://purl.org/dc/elements/1.1/"/>
    <ds:schemaRef ds:uri="ded46433-3b1a-43fe-9183-8fba0d4869d0"/>
    <ds:schemaRef ds:uri="http://purl.org/dc/dcmitype/"/>
    <ds:schemaRef ds:uri="http://schemas.microsoft.com/office/infopath/2007/PartnerControls"/>
    <ds:schemaRef ds:uri="http://schemas.openxmlformats.org/package/2006/metadata/core-properties"/>
    <ds:schemaRef ds:uri="b5a44311-ed64-4a72-909f-c9dc6973bde2"/>
    <ds:schemaRef ds:uri="e3668c08-5941-4ccb-86ed-08f16f9b6397"/>
  </ds:schemaRefs>
</ds:datastoreItem>
</file>

<file path=customXml/itemProps2.xml><?xml version="1.0" encoding="utf-8"?>
<ds:datastoreItem xmlns:ds="http://schemas.openxmlformats.org/officeDocument/2006/customXml" ds:itemID="{40E411B5-F692-4CBF-8718-E7A4E0C6DBDE}">
  <ds:schemaRefs>
    <ds:schemaRef ds:uri="b5a44311-ed64-4a72-909f-c9dc6973bde2"/>
    <ds:schemaRef ds:uri="ded46433-3b1a-43fe-9183-8fba0d4869d0"/>
    <ds:schemaRef ds:uri="e3668c08-5941-4ccb-86ed-08f16f9b63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6B67D61-DC4C-4442-A564-4D186B6269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Print MITRE</Template>
  <TotalTime>28</TotalTime>
  <Words>4207</Words>
  <Application>Microsoft Macintosh PowerPoint</Application>
  <PresentationFormat>Widescreen</PresentationFormat>
  <Paragraphs>371</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Arial Narrow</vt:lpstr>
      <vt:lpstr>Franklin Gothic Demi Cond</vt:lpstr>
      <vt:lpstr>Franklin Gothic Medium Cond</vt:lpstr>
      <vt:lpstr>MuseoSans-300</vt:lpstr>
      <vt:lpstr>neue-haas-grotesk-text</vt:lpstr>
      <vt:lpstr>source-serif-pro</vt:lpstr>
      <vt:lpstr>Wingdings</vt:lpstr>
      <vt:lpstr>White Print MITRE</vt:lpstr>
      <vt:lpstr>Compounding Taxes: Impacts of Disability &amp; Intersectionality</vt:lpstr>
      <vt:lpstr>We serve the public interest at The MITRE Corporation supporting several U.S. federal agencies</vt:lpstr>
      <vt:lpstr>Acknowledgement How can we be in good relationship with Indigenous peoples, with non-human beings, with the land and water?</vt:lpstr>
      <vt:lpstr>Let’s talk about…</vt:lpstr>
      <vt:lpstr>Taxes</vt:lpstr>
      <vt:lpstr>Taxes … more than local, state, and federal</vt:lpstr>
      <vt:lpstr>Disparity</vt:lpstr>
      <vt:lpstr>Equality vs Equity, 2017 graphic from Robert J. Wood on Heath Equity </vt:lpstr>
      <vt:lpstr>Intersectionality One’s lived experience is greater than the sum of their identities.</vt:lpstr>
      <vt:lpstr>Intersectionality may compound barriers</vt:lpstr>
      <vt:lpstr>Intersectionality statistics on race/ethnicity &amp; disability</vt:lpstr>
      <vt:lpstr>Compounding Barriers &amp; Benefits</vt:lpstr>
      <vt:lpstr>Matrix of Domination / Oppression</vt:lpstr>
      <vt:lpstr>Compounding effects of race &amp; disability on net worth</vt:lpstr>
      <vt:lpstr>Research on the compounding barriers of intersectionality</vt:lpstr>
      <vt:lpstr>Research Approaches</vt:lpstr>
      <vt:lpstr>Lessons from Our Research Design</vt:lpstr>
      <vt:lpstr>Recruiting Recruiting targeted an intersectional pool of participants.</vt:lpstr>
      <vt:lpstr>Tools</vt:lpstr>
      <vt:lpstr>Methodology Semi-structured Interview + Indi Young’s “Listening Sessions”</vt:lpstr>
      <vt:lpstr>Research Analysis</vt:lpstr>
      <vt:lpstr>Gaps Analysis A document outlining risks identified for research findings based on a limited pool of participants and limited scope</vt:lpstr>
      <vt:lpstr>Design Justice is…</vt:lpstr>
      <vt:lpstr>Key Takeaways</vt:lpstr>
      <vt:lpstr>Thank you!</vt:lpstr>
    </vt:vector>
  </TitlesOfParts>
  <Manager/>
  <Company>The MITRE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Compounding Taxes</dc:title>
  <dc:subject>Impacts of Disability &amp; Intersectionality</dc:subject>
  <dc:creator>Mariam Chahine, Jennifer Strickland, Ronna ten Brink</dc:creator>
  <cp:keywords/>
  <dc:description>Approved for Public Release; Distribution Unlimited. Public Release Case Number 24-1344. © 2024 The MITRE Corporation. All rights reserved.</dc:description>
  <cp:lastModifiedBy>Jennifer Strickland</cp:lastModifiedBy>
  <cp:revision>3</cp:revision>
  <cp:lastPrinted>2020-12-17T13:42:49Z</cp:lastPrinted>
  <dcterms:created xsi:type="dcterms:W3CDTF">2024-02-11T16:36:15Z</dcterms:created>
  <dcterms:modified xsi:type="dcterms:W3CDTF">2024-04-19T14:23:00Z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0x0101002D8547D7F2A29E48A92EAB8F3C596B4F</vt:lpwstr>
  </property>
  <property fmtid="{D5CDD505-2E9C-101B-9397-08002B2CF9AE}" pid="4" name="MediaServiceImageTags">
    <vt:lpwstr/>
  </property>
</Properties>
</file>